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sldIdLst>
    <p:sldId id="281" r:id="rId5"/>
    <p:sldId id="324" r:id="rId6"/>
    <p:sldId id="399" r:id="rId7"/>
    <p:sldId id="413" r:id="rId8"/>
    <p:sldId id="414" r:id="rId9"/>
    <p:sldId id="415" r:id="rId10"/>
    <p:sldId id="416" r:id="rId11"/>
    <p:sldId id="417" r:id="rId12"/>
    <p:sldId id="418" r:id="rId13"/>
    <p:sldId id="419" r:id="rId14"/>
    <p:sldId id="420" r:id="rId15"/>
    <p:sldId id="421" r:id="rId16"/>
    <p:sldId id="422" r:id="rId17"/>
    <p:sldId id="424" r:id="rId18"/>
    <p:sldId id="423" r:id="rId19"/>
    <p:sldId id="425" r:id="rId20"/>
    <p:sldId id="426" r:id="rId21"/>
    <p:sldId id="428" r:id="rId22"/>
    <p:sldId id="427" r:id="rId23"/>
    <p:sldId id="412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91" autoAdjust="0"/>
    <p:restoredTop sz="86399" autoAdjust="0"/>
  </p:normalViewPr>
  <p:slideViewPr>
    <p:cSldViewPr snapToGrid="0">
      <p:cViewPr varScale="1">
        <p:scale>
          <a:sx n="56" d="100"/>
          <a:sy n="56" d="100"/>
        </p:scale>
        <p:origin x="966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KIN, Başak" userId="4d172a21-6c43-46cf-8cba-2401119fac96" providerId="ADAL" clId="{7ADBE6B0-A419-4D9D-9C1D-0D752A31CD62}"/>
    <pc:docChg chg="modSld">
      <pc:chgData name="AKIN, Başak" userId="4d172a21-6c43-46cf-8cba-2401119fac96" providerId="ADAL" clId="{7ADBE6B0-A419-4D9D-9C1D-0D752A31CD62}" dt="2023-06-09T13:45:06.122" v="8" actId="20577"/>
      <pc:docMkLst>
        <pc:docMk/>
      </pc:docMkLst>
      <pc:sldChg chg="modSp mod">
        <pc:chgData name="AKIN, Başak" userId="4d172a21-6c43-46cf-8cba-2401119fac96" providerId="ADAL" clId="{7ADBE6B0-A419-4D9D-9C1D-0D752A31CD62}" dt="2023-06-09T13:45:06.122" v="8" actId="20577"/>
        <pc:sldMkLst>
          <pc:docMk/>
          <pc:sldMk cId="2983275989" sldId="281"/>
        </pc:sldMkLst>
        <pc:spChg chg="mod">
          <ac:chgData name="AKIN, Başak" userId="4d172a21-6c43-46cf-8cba-2401119fac96" providerId="ADAL" clId="{7ADBE6B0-A419-4D9D-9C1D-0D752A31CD62}" dt="2023-06-09T13:45:06.122" v="8" actId="20577"/>
          <ac:spMkLst>
            <pc:docMk/>
            <pc:sldMk cId="2983275989" sldId="281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558AA9-7191-4C44-AE43-0CF9F2757873}" type="datetimeFigureOut">
              <a:rPr lang="en-GB" smtClean="0"/>
              <a:t>09/06/2023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5B197E-6FA7-44F2-8793-687ACE003B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5094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A96E1-BA43-4890-99C2-307F5DB8DBCB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3572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70C74-DCA1-4C35-A3FC-ABCAC28977CE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4983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280B-ECBD-43EA-B82B-DEC5AB5A965C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099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B29F-FFAB-4553-A19F-DDCDD8C8303D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0828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7FD6-EF4F-4A96-9F8A-C8C3755446C5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4677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53E07-B9F8-4503-9009-D0C2FA90020B}" type="datetime1">
              <a:rPr lang="en-GB" smtClean="0"/>
              <a:t>09/06/2023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308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B85EA-C37B-418A-85C8-E10992B55281}" type="datetime1">
              <a:rPr lang="en-GB" smtClean="0"/>
              <a:t>09/06/2023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76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27B70-8C8E-46D9-B997-B77264CC394C}" type="datetime1">
              <a:rPr lang="en-GB" smtClean="0"/>
              <a:t>09/06/2023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9931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1C116-E3D4-426F-9FFD-00C6DBD1D27B}" type="datetime1">
              <a:rPr lang="en-GB" smtClean="0"/>
              <a:t>09/06/2023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5880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4BF52-0F8E-49CB-ABF4-16E5CB89385F}" type="datetime1">
              <a:rPr lang="en-GB" smtClean="0"/>
              <a:t>09/06/2023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1898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09BC0-FD56-4781-AAF9-4D8451EC1ECD}" type="datetime1">
              <a:rPr lang="en-GB" smtClean="0"/>
              <a:t>09/06/2023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2859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13633-9E68-417B-ABC6-081500B577E6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8902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0">
            <a:extLst>
              <a:ext uri="{FF2B5EF4-FFF2-40B4-BE49-F238E27FC236}">
                <a16:creationId xmlns:a16="http://schemas.microsoft.com/office/drawing/2014/main" id="{CDA1A2E9-63FE-408D-A803-8E306ECAB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058" y="450221"/>
            <a:ext cx="8997696" cy="3918123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0669" y="1111086"/>
            <a:ext cx="7690104" cy="2623885"/>
          </a:xfrm>
        </p:spPr>
        <p:txBody>
          <a:bodyPr anchor="ctr">
            <a:normAutofit fontScale="90000"/>
          </a:bodyPr>
          <a:lstStyle/>
          <a:p>
            <a:pPr algn="l"/>
            <a:r>
              <a:rPr lang="tr-TR" sz="610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Gün</a:t>
            </a:r>
            <a:br>
              <a:rPr lang="tr-TR" sz="610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tr-TR" sz="610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Ders:</a:t>
            </a:r>
            <a:br>
              <a:rPr lang="tr-TR" sz="610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tr-TR" sz="610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Bölmeli modellerin temel kavramları</a:t>
            </a:r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927CAFC9-A675-4314-84EF-236FFA58A3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345" y="2490532"/>
            <a:ext cx="2110597" cy="1877811"/>
          </a:xfrm>
          <a:prstGeom prst="rect">
            <a:avLst/>
          </a:prstGeom>
          <a:solidFill>
            <a:srgbClr val="7F7F7F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14">
            <a:extLst>
              <a:ext uri="{FF2B5EF4-FFF2-40B4-BE49-F238E27FC236}">
                <a16:creationId xmlns:a16="http://schemas.microsoft.com/office/drawing/2014/main" id="{FBE9F90C-C163-435B-9A68-D15C92D1C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521269"/>
            <a:ext cx="11277600" cy="1877811"/>
          </a:xfrm>
          <a:prstGeom prst="rect">
            <a:avLst/>
          </a:prstGeom>
          <a:solidFill>
            <a:srgbClr val="7F7F7F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9499" y="4843002"/>
            <a:ext cx="10012680" cy="1234345"/>
          </a:xfrm>
        </p:spPr>
        <p:txBody>
          <a:bodyPr anchor="ctr">
            <a:normAutofit fontScale="55000" lnSpcReduction="2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Bulaşıcı hastalık dinamiklerinin R'de modellenmesi üzerine kısa kurs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Ankara, Türkiye</a:t>
            </a:r>
            <a:r>
              <a:rPr lang="tr-TR" sz="2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Haziran 2023</a:t>
            </a:r>
            <a:endParaRPr lang="tr-TR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 Juan F Vesga</a:t>
            </a:r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1A882A9F-F4E9-4E23-8F0B-20B5DF42E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345" y="450221"/>
            <a:ext cx="2115455" cy="1890204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Graphic 7" descr="Users">
            <a:extLst>
              <a:ext uri="{FF2B5EF4-FFF2-40B4-BE49-F238E27FC236}">
                <a16:creationId xmlns:a16="http://schemas.microsoft.com/office/drawing/2014/main" id="{DBD577A4-DDEE-4541-B9C4-4704F320BD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57725" y="2612676"/>
            <a:ext cx="1632648" cy="1632648"/>
          </a:xfrm>
          <a:prstGeom prst="rect">
            <a:avLst/>
          </a:prstGeom>
        </p:spPr>
      </p:pic>
      <p:pic>
        <p:nvPicPr>
          <p:cNvPr id="23" name="Graphic 7" descr="Users">
            <a:extLst>
              <a:ext uri="{FF2B5EF4-FFF2-40B4-BE49-F238E27FC236}">
                <a16:creationId xmlns:a16="http://schemas.microsoft.com/office/drawing/2014/main" id="{2519204D-E98A-4374-B512-5D206D1F3E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57725" y="599487"/>
            <a:ext cx="1632648" cy="163264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2E68DB-0EF7-454E-BE27-D2AF94774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275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Peki bu geçişleri nasıl yorumlarız?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10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C1FD7F-2F70-4506-BE4E-709AA7DB2787}"/>
              </a:ext>
            </a:extLst>
          </p:cNvPr>
          <p:cNvSpPr/>
          <p:nvPr/>
        </p:nvSpPr>
        <p:spPr>
          <a:xfrm>
            <a:off x="1277749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/>
              <a:t>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D191D0-9D24-4896-B988-6E60EC77A2EC}"/>
              </a:ext>
            </a:extLst>
          </p:cNvPr>
          <p:cNvSpPr/>
          <p:nvPr/>
        </p:nvSpPr>
        <p:spPr>
          <a:xfrm>
            <a:off x="3418747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/>
              <a:t>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0BF554-2273-45FE-9DF2-C5E3543973DA}"/>
              </a:ext>
            </a:extLst>
          </p:cNvPr>
          <p:cNvSpPr/>
          <p:nvPr/>
        </p:nvSpPr>
        <p:spPr>
          <a:xfrm>
            <a:off x="1059870" y="1865792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Enfekte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A5B719-E0FC-4AB6-B095-F1AD41150EBC}"/>
              </a:ext>
            </a:extLst>
          </p:cNvPr>
          <p:cNvSpPr/>
          <p:nvPr/>
        </p:nvSpPr>
        <p:spPr>
          <a:xfrm>
            <a:off x="3001490" y="1865791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İyileşmiş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A72C3F7-12E5-4B71-8082-CFC892B1AFB7}"/>
              </a:ext>
            </a:extLst>
          </p:cNvPr>
          <p:cNvCxnSpPr/>
          <p:nvPr/>
        </p:nvCxnSpPr>
        <p:spPr>
          <a:xfrm>
            <a:off x="1952452" y="2972549"/>
            <a:ext cx="14662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/>
              <p:nvPr/>
            </p:nvSpPr>
            <p:spPr>
              <a:xfrm>
                <a:off x="2516571" y="2694066"/>
                <a:ext cx="18094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6571" y="2694066"/>
                <a:ext cx="180947" cy="276999"/>
              </a:xfrm>
              <a:prstGeom prst="rect">
                <a:avLst/>
              </a:prstGeom>
              <a:blipFill>
                <a:blip r:embed="rId2"/>
                <a:stretch>
                  <a:fillRect l="-33333" r="-23333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4801C41-19A6-4F8D-B149-3713D2AB7099}"/>
                  </a:ext>
                </a:extLst>
              </p:cNvPr>
              <p:cNvSpPr/>
              <p:nvPr/>
            </p:nvSpPr>
            <p:spPr>
              <a:xfrm>
                <a:off x="1200664" y="4318542"/>
                <a:ext cx="1963882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𝑑𝐼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4801C41-19A6-4F8D-B149-3713D2AB70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0664" y="4318542"/>
                <a:ext cx="1963882" cy="10390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5116603-85FC-4343-85AB-0765F330D3E2}"/>
                  </a:ext>
                </a:extLst>
              </p:cNvPr>
              <p:cNvSpPr/>
              <p:nvPr/>
            </p:nvSpPr>
            <p:spPr>
              <a:xfrm>
                <a:off x="1157442" y="5357633"/>
                <a:ext cx="1963882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𝑑𝑅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5116603-85FC-4343-85AB-0765F330D3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442" y="5357633"/>
                <a:ext cx="1963882" cy="10390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Content Placeholder 18">
            <a:extLst>
              <a:ext uri="{FF2B5EF4-FFF2-40B4-BE49-F238E27FC236}">
                <a16:creationId xmlns:a16="http://schemas.microsoft.com/office/drawing/2014/main" id="{41114D8A-28F7-41C9-A920-21F6C689185D}"/>
              </a:ext>
            </a:extLst>
          </p:cNvPr>
          <p:cNvSpPr txBox="1">
            <a:spLocks/>
          </p:cNvSpPr>
          <p:nvPr/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800">
                <a:solidFill>
                  <a:schemeClr val="tx1"/>
                </a:solidFill>
              </a:rPr>
              <a:t>Enfekte olmuş 1000 kişiden oluşan bir başlangıç kohortu </a:t>
            </a:r>
          </a:p>
          <a:p>
            <a:r>
              <a:rPr lang="tr-TR" sz="2800">
                <a:solidFill>
                  <a:schemeClr val="tx1"/>
                </a:solidFill>
              </a:rPr>
              <a:t>0,1 </a:t>
            </a:r>
            <a:r>
              <a:rPr lang="tr-TR"/>
              <a:t>günlük</a:t>
            </a:r>
            <a:r>
              <a:rPr lang="tr-TR" baseline="30000"/>
              <a:t>-1  </a:t>
            </a:r>
            <a:r>
              <a:rPr lang="tr-TR"/>
              <a:t>(10 gün) iyileşme oranı</a:t>
            </a:r>
          </a:p>
          <a:p>
            <a:r>
              <a:rPr lang="tr-TR"/>
              <a:t>Enfekte olanların %50'si ne zaman iyileşecek?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03B53EF6-8258-4DC6-8691-4ACF62D5A2A9}"/>
                  </a:ext>
                </a:extLst>
              </p:cNvPr>
              <p:cNvSpPr/>
              <p:nvPr/>
            </p:nvSpPr>
            <p:spPr>
              <a:xfrm>
                <a:off x="3659057" y="4409891"/>
                <a:ext cx="3292771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=1000</m:t>
                      </m:r>
                      <m:sSup>
                        <m:sSup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−0.1(10)</m:t>
                          </m:r>
                        </m:sup>
                      </m:sSup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03B53EF6-8258-4DC6-8691-4ACF62D5A2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9057" y="4409891"/>
                <a:ext cx="3292771" cy="103909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74BA530-B03B-4DCB-883C-157E3605F1F6}"/>
                  </a:ext>
                </a:extLst>
              </p:cNvPr>
              <p:cNvSpPr/>
              <p:nvPr/>
            </p:nvSpPr>
            <p:spPr>
              <a:xfrm>
                <a:off x="3418745" y="5393047"/>
                <a:ext cx="3922327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=1000</m:t>
                      </m:r>
                      <m:sSup>
                        <m:sSup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(1−</m:t>
                          </m:r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−0.1(10)</m:t>
                          </m:r>
                        </m:sup>
                      </m:sSup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74BA530-B03B-4DCB-883C-157E3605F1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8745" y="5393047"/>
                <a:ext cx="3922327" cy="103909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rrow: Right 2">
            <a:extLst>
              <a:ext uri="{FF2B5EF4-FFF2-40B4-BE49-F238E27FC236}">
                <a16:creationId xmlns:a16="http://schemas.microsoft.com/office/drawing/2014/main" id="{63C0D1DD-403F-45FC-B4A3-88D8B927B15E}"/>
              </a:ext>
            </a:extLst>
          </p:cNvPr>
          <p:cNvSpPr/>
          <p:nvPr/>
        </p:nvSpPr>
        <p:spPr>
          <a:xfrm>
            <a:off x="3387623" y="4786016"/>
            <a:ext cx="674703" cy="286842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BBD9762D-3E56-45B3-B4CF-0DBDB6CD73C3}"/>
              </a:ext>
            </a:extLst>
          </p:cNvPr>
          <p:cNvSpPr/>
          <p:nvPr/>
        </p:nvSpPr>
        <p:spPr>
          <a:xfrm>
            <a:off x="3081395" y="5801081"/>
            <a:ext cx="674703" cy="286842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4FB83BB-BECF-4D4F-91F4-7AB08BB8F9FE}"/>
              </a:ext>
            </a:extLst>
          </p:cNvPr>
          <p:cNvSpPr/>
          <p:nvPr/>
        </p:nvSpPr>
        <p:spPr>
          <a:xfrm>
            <a:off x="4452570" y="3735354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Çözüm</a:t>
            </a:r>
          </a:p>
        </p:txBody>
      </p:sp>
    </p:spTree>
    <p:extLst>
      <p:ext uri="{BB962C8B-B14F-4D97-AF65-F5344CB8AC3E}">
        <p14:creationId xmlns:p14="http://schemas.microsoft.com/office/powerpoint/2010/main" val="8098175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59935-EB80-4484-9E25-D78ED4399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Peki bu geçişleri nasıl yorumlarız?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82620253-37BB-4586-BB9B-2F33BF675B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7524" y="2084386"/>
            <a:ext cx="5765386" cy="3761262"/>
          </a:xfr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61C5F4-ADDC-4CB2-BB98-1AFC30217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11</a:t>
            </a:fld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80701CE-40BF-42BC-8A1C-4A9064DE03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9092" y="2084386"/>
            <a:ext cx="5923067" cy="386413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AE8AA26-5D00-403D-B079-008045663BA3}"/>
              </a:ext>
            </a:extLst>
          </p:cNvPr>
          <p:cNvSpPr/>
          <p:nvPr/>
        </p:nvSpPr>
        <p:spPr>
          <a:xfrm>
            <a:off x="479767" y="1471827"/>
            <a:ext cx="3462968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10 günlük iyileşme oranı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BA2EF-4317-4EF6-8347-F6844DB2E577}"/>
              </a:ext>
            </a:extLst>
          </p:cNvPr>
          <p:cNvSpPr/>
          <p:nvPr/>
        </p:nvSpPr>
        <p:spPr>
          <a:xfrm>
            <a:off x="6209091" y="1384408"/>
            <a:ext cx="4183605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2 günlük iyileşme oranı. Çok daha hızlı!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6F5F69B-447A-43BA-9372-58E7C0929D81}"/>
              </a:ext>
            </a:extLst>
          </p:cNvPr>
          <p:cNvCxnSpPr>
            <a:cxnSpLocks/>
          </p:cNvCxnSpPr>
          <p:nvPr/>
        </p:nvCxnSpPr>
        <p:spPr>
          <a:xfrm>
            <a:off x="1393794" y="2290439"/>
            <a:ext cx="0" cy="3233629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15243FD-7BEC-44F1-AD1B-54C22A17A1CA}"/>
              </a:ext>
            </a:extLst>
          </p:cNvPr>
          <p:cNvCxnSpPr>
            <a:cxnSpLocks/>
          </p:cNvCxnSpPr>
          <p:nvPr/>
        </p:nvCxnSpPr>
        <p:spPr>
          <a:xfrm>
            <a:off x="6970450" y="2290439"/>
            <a:ext cx="0" cy="3368273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78343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2CC77-44CB-49F9-896D-D9BC4BCAE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Üstel dağılımın davranışı 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DA96781-FF3C-4A47-8ADF-1DA091B48D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47850"/>
            <a:ext cx="6669874" cy="4351338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44020D-9C5B-478D-8749-256741C32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12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18">
                <a:extLst>
                  <a:ext uri="{FF2B5EF4-FFF2-40B4-BE49-F238E27FC236}">
                    <a16:creationId xmlns:a16="http://schemas.microsoft.com/office/drawing/2014/main" id="{E42DEE30-34E7-4084-B618-679BC4DED54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36310" y="1847850"/>
                <a:ext cx="4266330" cy="368458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GB" sz="2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tr-TR" b="1"/>
                  <a:t> </a:t>
                </a:r>
                <a:r>
                  <a:rPr lang="tr-TR"/>
                  <a:t>= 0,1 için ortalama enfeksiyon döneminin 10 gün olduğunu söyleyebiliriz</a:t>
                </a:r>
              </a:p>
              <a:p>
                <a:r>
                  <a:rPr lang="tr-TR"/>
                  <a:t> = 0,5 için ortalama enfeksiyon döneminin 2 gün olduğunu söyleyebiliriz</a:t>
                </a:r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7" name="Content Placeholder 18">
                <a:extLst>
                  <a:ext uri="{FF2B5EF4-FFF2-40B4-BE49-F238E27FC236}">
                    <a16:creationId xmlns:a16="http://schemas.microsoft.com/office/drawing/2014/main" id="{E42DEE30-34E7-4084-B618-679BC4DED5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6310" y="1847850"/>
                <a:ext cx="4266330" cy="3684588"/>
              </a:xfrm>
              <a:prstGeom prst="rect">
                <a:avLst/>
              </a:prstGeom>
              <a:blipFill>
                <a:blip r:embed="rId3"/>
                <a:stretch>
                  <a:fillRect l="-2571" t="-26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44B150E-4FF9-4D16-9B38-C1ACC70DAD84}"/>
                  </a:ext>
                </a:extLst>
              </p:cNvPr>
              <p:cNvSpPr txBox="1"/>
              <p:nvPr/>
            </p:nvSpPr>
            <p:spPr>
              <a:xfrm>
                <a:off x="4110361" y="5113537"/>
                <a:ext cx="78688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=0.1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44B150E-4FF9-4D16-9B38-C1ACC70DAD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0361" y="5113537"/>
                <a:ext cx="786882" cy="276999"/>
              </a:xfrm>
              <a:prstGeom prst="rect">
                <a:avLst/>
              </a:prstGeom>
              <a:blipFill>
                <a:blip r:embed="rId4"/>
                <a:stretch>
                  <a:fillRect l="-6202" r="-7752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796C770-CB99-41D7-998A-E156FCF49F37}"/>
                  </a:ext>
                </a:extLst>
              </p:cNvPr>
              <p:cNvSpPr txBox="1"/>
              <p:nvPr/>
            </p:nvSpPr>
            <p:spPr>
              <a:xfrm>
                <a:off x="1704512" y="2607349"/>
                <a:ext cx="78688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=0.5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796C770-CB99-41D7-998A-E156FCF49F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512" y="2607349"/>
                <a:ext cx="786882" cy="276999"/>
              </a:xfrm>
              <a:prstGeom prst="rect">
                <a:avLst/>
              </a:prstGeom>
              <a:blipFill>
                <a:blip r:embed="rId5"/>
                <a:stretch>
                  <a:fillRect l="-6977" r="-7752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82589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2CC77-44CB-49F9-896D-D9BC4BCAE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Üstel dağılımın davranışı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DA96781-FF3C-4A47-8ADF-1DA091B48D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47850"/>
            <a:ext cx="6669874" cy="4351338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44020D-9C5B-478D-8749-256741C32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13</a:t>
            </a:fld>
            <a:endParaRPr lang="en-GB"/>
          </a:p>
        </p:txBody>
      </p:sp>
      <p:sp>
        <p:nvSpPr>
          <p:cNvPr id="7" name="Content Placeholder 18">
            <a:extLst>
              <a:ext uri="{FF2B5EF4-FFF2-40B4-BE49-F238E27FC236}">
                <a16:creationId xmlns:a16="http://schemas.microsoft.com/office/drawing/2014/main" id="{E42DEE30-34E7-4084-B618-679BC4DED547}"/>
              </a:ext>
            </a:extLst>
          </p:cNvPr>
          <p:cNvSpPr txBox="1">
            <a:spLocks/>
          </p:cNvSpPr>
          <p:nvPr/>
        </p:nvSpPr>
        <p:spPr>
          <a:xfrm>
            <a:off x="7836310" y="1847850"/>
            <a:ext cx="4266330" cy="368458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800" i="1">
                <a:solidFill>
                  <a:schemeClr val="tx1"/>
                </a:solidFill>
              </a:rPr>
              <a:t>I </a:t>
            </a:r>
            <a:r>
              <a:rPr lang="tr-TR" sz="2800">
                <a:solidFill>
                  <a:schemeClr val="tx1"/>
                </a:solidFill>
              </a:rPr>
              <a:t>'de harcanan zaman üstel parametre ile üstel dağılımı takip eder </a:t>
            </a:r>
          </a:p>
          <a:p>
            <a:r>
              <a:rPr lang="tr-TR"/>
              <a:t>Bu dağılımın ortalaması 1/  , bizim durumumuzda ortalama enfeksiyon dönemidir (gün cinsinden)</a:t>
            </a:r>
          </a:p>
          <a:p>
            <a:r>
              <a:rPr lang="tr-TR"/>
              <a:t>Enfeksiyon dönemi ne kadar kısaysa iyileşme oranı o kadar fazladır (büyüktür)!</a:t>
            </a:r>
          </a:p>
          <a:p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44B150E-4FF9-4D16-9B38-C1ACC70DAD84}"/>
                  </a:ext>
                </a:extLst>
              </p:cNvPr>
              <p:cNvSpPr txBox="1"/>
              <p:nvPr/>
            </p:nvSpPr>
            <p:spPr>
              <a:xfrm>
                <a:off x="4110361" y="5113537"/>
                <a:ext cx="78688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=0.1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44B150E-4FF9-4D16-9B38-C1ACC70DAD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0361" y="5113537"/>
                <a:ext cx="786882" cy="276999"/>
              </a:xfrm>
              <a:prstGeom prst="rect">
                <a:avLst/>
              </a:prstGeom>
              <a:blipFill>
                <a:blip r:embed="rId3"/>
                <a:stretch>
                  <a:fillRect l="-6202" r="-7752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796C770-CB99-41D7-998A-E156FCF49F37}"/>
                  </a:ext>
                </a:extLst>
              </p:cNvPr>
              <p:cNvSpPr txBox="1"/>
              <p:nvPr/>
            </p:nvSpPr>
            <p:spPr>
              <a:xfrm>
                <a:off x="1704512" y="2607349"/>
                <a:ext cx="78688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=0.5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796C770-CB99-41D7-998A-E156FCF49F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512" y="2607349"/>
                <a:ext cx="786882" cy="276999"/>
              </a:xfrm>
              <a:prstGeom prst="rect">
                <a:avLst/>
              </a:prstGeom>
              <a:blipFill>
                <a:blip r:embed="rId4"/>
                <a:stretch>
                  <a:fillRect l="-6977" r="-7752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44918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Rakip Tehlikeler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14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C1FD7F-2F70-4506-BE4E-709AA7DB2787}"/>
              </a:ext>
            </a:extLst>
          </p:cNvPr>
          <p:cNvSpPr/>
          <p:nvPr/>
        </p:nvSpPr>
        <p:spPr>
          <a:xfrm>
            <a:off x="1277749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/>
              <a:t>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D191D0-9D24-4896-B988-6E60EC77A2EC}"/>
              </a:ext>
            </a:extLst>
          </p:cNvPr>
          <p:cNvSpPr/>
          <p:nvPr/>
        </p:nvSpPr>
        <p:spPr>
          <a:xfrm>
            <a:off x="3418747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/>
              <a:t>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0BF554-2273-45FE-9DF2-C5E3543973DA}"/>
              </a:ext>
            </a:extLst>
          </p:cNvPr>
          <p:cNvSpPr/>
          <p:nvPr/>
        </p:nvSpPr>
        <p:spPr>
          <a:xfrm>
            <a:off x="1059870" y="1865792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Enfekte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A5B719-E0FC-4AB6-B095-F1AD41150EBC}"/>
              </a:ext>
            </a:extLst>
          </p:cNvPr>
          <p:cNvSpPr/>
          <p:nvPr/>
        </p:nvSpPr>
        <p:spPr>
          <a:xfrm>
            <a:off x="3001490" y="1865791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İyileşmiş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A72C3F7-12E5-4B71-8082-CFC892B1AFB7}"/>
              </a:ext>
            </a:extLst>
          </p:cNvPr>
          <p:cNvCxnSpPr/>
          <p:nvPr/>
        </p:nvCxnSpPr>
        <p:spPr>
          <a:xfrm>
            <a:off x="1952452" y="2972549"/>
            <a:ext cx="14662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/>
              <p:nvPr/>
            </p:nvSpPr>
            <p:spPr>
              <a:xfrm>
                <a:off x="2516571" y="2694066"/>
                <a:ext cx="18094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6571" y="2694066"/>
                <a:ext cx="180947" cy="276999"/>
              </a:xfrm>
              <a:prstGeom prst="rect">
                <a:avLst/>
              </a:prstGeom>
              <a:blipFill>
                <a:blip r:embed="rId2"/>
                <a:stretch>
                  <a:fillRect l="-33333" r="-23333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4801C41-19A6-4F8D-B149-3713D2AB7099}"/>
                  </a:ext>
                </a:extLst>
              </p:cNvPr>
              <p:cNvSpPr/>
              <p:nvPr/>
            </p:nvSpPr>
            <p:spPr>
              <a:xfrm>
                <a:off x="1200664" y="4318542"/>
                <a:ext cx="1963882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𝑑𝐼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4801C41-19A6-4F8D-B149-3713D2AB70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0664" y="4318542"/>
                <a:ext cx="1963882" cy="10390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5116603-85FC-4343-85AB-0765F330D3E2}"/>
                  </a:ext>
                </a:extLst>
              </p:cNvPr>
              <p:cNvSpPr/>
              <p:nvPr/>
            </p:nvSpPr>
            <p:spPr>
              <a:xfrm>
                <a:off x="1157442" y="5357633"/>
                <a:ext cx="1963882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𝑑𝑅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5116603-85FC-4343-85AB-0765F330D3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442" y="5357633"/>
                <a:ext cx="1963882" cy="10390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Content Placeholder 18">
            <a:extLst>
              <a:ext uri="{FF2B5EF4-FFF2-40B4-BE49-F238E27FC236}">
                <a16:creationId xmlns:a16="http://schemas.microsoft.com/office/drawing/2014/main" id="{41114D8A-28F7-41C9-A920-21F6C689185D}"/>
              </a:ext>
            </a:extLst>
          </p:cNvPr>
          <p:cNvSpPr txBox="1">
            <a:spLocks/>
          </p:cNvSpPr>
          <p:nvPr/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800">
                <a:solidFill>
                  <a:schemeClr val="tx1"/>
                </a:solidFill>
              </a:rPr>
              <a:t>Mortalite oranı ekleyerek biraz karmaşık hale getirelim </a:t>
            </a:r>
          </a:p>
        </p:txBody>
      </p:sp>
    </p:spTree>
    <p:extLst>
      <p:ext uri="{BB962C8B-B14F-4D97-AF65-F5344CB8AC3E}">
        <p14:creationId xmlns:p14="http://schemas.microsoft.com/office/powerpoint/2010/main" val="9316707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Rakip Tehlikeler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15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C1FD7F-2F70-4506-BE4E-709AA7DB2787}"/>
              </a:ext>
            </a:extLst>
          </p:cNvPr>
          <p:cNvSpPr/>
          <p:nvPr/>
        </p:nvSpPr>
        <p:spPr>
          <a:xfrm>
            <a:off x="1277749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/>
              <a:t>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D191D0-9D24-4896-B988-6E60EC77A2EC}"/>
              </a:ext>
            </a:extLst>
          </p:cNvPr>
          <p:cNvSpPr/>
          <p:nvPr/>
        </p:nvSpPr>
        <p:spPr>
          <a:xfrm>
            <a:off x="3418747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/>
              <a:t>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0BF554-2273-45FE-9DF2-C5E3543973DA}"/>
              </a:ext>
            </a:extLst>
          </p:cNvPr>
          <p:cNvSpPr/>
          <p:nvPr/>
        </p:nvSpPr>
        <p:spPr>
          <a:xfrm>
            <a:off x="1059870" y="1865792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Enfekte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A5B719-E0FC-4AB6-B095-F1AD41150EBC}"/>
              </a:ext>
            </a:extLst>
          </p:cNvPr>
          <p:cNvSpPr/>
          <p:nvPr/>
        </p:nvSpPr>
        <p:spPr>
          <a:xfrm>
            <a:off x="3001490" y="1865791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İyileşmiş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A72C3F7-12E5-4B71-8082-CFC892B1AFB7}"/>
              </a:ext>
            </a:extLst>
          </p:cNvPr>
          <p:cNvCxnSpPr/>
          <p:nvPr/>
        </p:nvCxnSpPr>
        <p:spPr>
          <a:xfrm>
            <a:off x="1952452" y="2972549"/>
            <a:ext cx="14662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/>
              <p:nvPr/>
            </p:nvSpPr>
            <p:spPr>
              <a:xfrm>
                <a:off x="2516571" y="2694066"/>
                <a:ext cx="18094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6571" y="2694066"/>
                <a:ext cx="180947" cy="276999"/>
              </a:xfrm>
              <a:prstGeom prst="rect">
                <a:avLst/>
              </a:prstGeom>
              <a:blipFill>
                <a:blip r:embed="rId2"/>
                <a:stretch>
                  <a:fillRect l="-33333" r="-23333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4801C41-19A6-4F8D-B149-3713D2AB7099}"/>
                  </a:ext>
                </a:extLst>
              </p:cNvPr>
              <p:cNvSpPr/>
              <p:nvPr/>
            </p:nvSpPr>
            <p:spPr>
              <a:xfrm>
                <a:off x="1200664" y="4593751"/>
                <a:ext cx="2776532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𝑑𝐼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=−(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4801C41-19A6-4F8D-B149-3713D2AB70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0664" y="4593751"/>
                <a:ext cx="2776532" cy="10390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5116603-85FC-4343-85AB-0765F330D3E2}"/>
                  </a:ext>
                </a:extLst>
              </p:cNvPr>
              <p:cNvSpPr/>
              <p:nvPr/>
            </p:nvSpPr>
            <p:spPr>
              <a:xfrm>
                <a:off x="1157442" y="5632842"/>
                <a:ext cx="1963882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𝑑𝑅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5116603-85FC-4343-85AB-0765F330D3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442" y="5632842"/>
                <a:ext cx="1963882" cy="10390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31A2F28-5ADF-4A77-8AAC-B2AB0BE53ECD}"/>
              </a:ext>
            </a:extLst>
          </p:cNvPr>
          <p:cNvCxnSpPr>
            <a:cxnSpLocks/>
          </p:cNvCxnSpPr>
          <p:nvPr/>
        </p:nvCxnSpPr>
        <p:spPr>
          <a:xfrm>
            <a:off x="1615101" y="3284740"/>
            <a:ext cx="0" cy="6007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01BABE6-03E8-45BE-83CF-E3D0EC72E743}"/>
                  </a:ext>
                </a:extLst>
              </p:cNvPr>
              <p:cNvSpPr txBox="1"/>
              <p:nvPr/>
            </p:nvSpPr>
            <p:spPr>
              <a:xfrm>
                <a:off x="1648755" y="3340070"/>
                <a:ext cx="1857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01BABE6-03E8-45BE-83CF-E3D0EC72E7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8755" y="3340070"/>
                <a:ext cx="185755" cy="276999"/>
              </a:xfrm>
              <a:prstGeom prst="rect">
                <a:avLst/>
              </a:prstGeom>
              <a:blipFill>
                <a:blip r:embed="rId5"/>
                <a:stretch>
                  <a:fillRect l="-29032" r="-25806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18">
                <a:extLst>
                  <a:ext uri="{FF2B5EF4-FFF2-40B4-BE49-F238E27FC236}">
                    <a16:creationId xmlns:a16="http://schemas.microsoft.com/office/drawing/2014/main" id="{7CBB8903-A1AD-4465-A0D1-791E924CE02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172200" y="2505075"/>
                <a:ext cx="5183188" cy="368458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tr-TR" sz="2800">
                    <a:solidFill>
                      <a:schemeClr val="tx1"/>
                    </a:solidFill>
                  </a:rPr>
                  <a:t>Mortalite oranı ekleyerek biraz karmaşık hale getirelim </a:t>
                </a:r>
                <a14:m>
                  <m:oMath xmlns:m="http://schemas.openxmlformats.org/officeDocument/2006/math">
                    <m:r>
                      <a:rPr lang="en-GB" sz="2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endParaRPr lang="tr-TR" sz="2800">
                  <a:solidFill>
                    <a:schemeClr val="tx1"/>
                  </a:solidFill>
                </a:endParaRPr>
              </a:p>
              <a:p>
                <a:r>
                  <a:rPr lang="tr-TR"/>
                  <a:t>Birden fazla olay </a:t>
                </a:r>
                <a:r>
                  <a:rPr lang="tr-TR" i="1"/>
                  <a:t>I</a:t>
                </a:r>
                <a:r>
                  <a:rPr lang="tr-TR"/>
                  <a:t> bölmeden dışarı akabilir.</a:t>
                </a:r>
              </a:p>
              <a:p>
                <a:r>
                  <a:rPr lang="tr-TR"/>
                  <a:t>Buna rakip tehlike adını veririz: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𝑎𝑛𝑑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endParaRPr lang="tr-TR"/>
              </a:p>
            </p:txBody>
          </p:sp>
        </mc:Choice>
        <mc:Fallback xmlns="">
          <p:sp>
            <p:nvSpPr>
              <p:cNvPr id="15" name="Content Placeholder 18">
                <a:extLst>
                  <a:ext uri="{FF2B5EF4-FFF2-40B4-BE49-F238E27FC236}">
                    <a16:creationId xmlns:a16="http://schemas.microsoft.com/office/drawing/2014/main" id="{7CBB8903-A1AD-4465-A0D1-791E924CE0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2200" y="2505075"/>
                <a:ext cx="5183188" cy="3684588"/>
              </a:xfrm>
              <a:prstGeom prst="rect">
                <a:avLst/>
              </a:prstGeom>
              <a:blipFill>
                <a:blip r:embed="rId6"/>
                <a:stretch>
                  <a:fillRect l="-2118" t="-28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>
            <a:extLst>
              <a:ext uri="{FF2B5EF4-FFF2-40B4-BE49-F238E27FC236}">
                <a16:creationId xmlns:a16="http://schemas.microsoft.com/office/drawing/2014/main" id="{3FE31B8C-6041-41AF-97F0-FDD036DFDA99}"/>
              </a:ext>
            </a:extLst>
          </p:cNvPr>
          <p:cNvSpPr/>
          <p:nvPr/>
        </p:nvSpPr>
        <p:spPr>
          <a:xfrm>
            <a:off x="1277748" y="3903414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/>
              <a:t>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11146B44-2750-413D-9F38-4405E348E1B8}"/>
                  </a:ext>
                </a:extLst>
              </p:cNvPr>
              <p:cNvSpPr/>
              <p:nvPr/>
            </p:nvSpPr>
            <p:spPr>
              <a:xfrm>
                <a:off x="3479597" y="5632841"/>
                <a:ext cx="1963882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𝑑𝑀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d>
                        <m:dPr>
                          <m:ctrlP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11146B44-2750-413D-9F38-4405E348E1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9597" y="5632841"/>
                <a:ext cx="1963882" cy="103909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34943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Rakip Tehlikeler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16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C1FD7F-2F70-4506-BE4E-709AA7DB2787}"/>
              </a:ext>
            </a:extLst>
          </p:cNvPr>
          <p:cNvSpPr/>
          <p:nvPr/>
        </p:nvSpPr>
        <p:spPr>
          <a:xfrm>
            <a:off x="1277749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/>
              <a:t>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D191D0-9D24-4896-B988-6E60EC77A2EC}"/>
              </a:ext>
            </a:extLst>
          </p:cNvPr>
          <p:cNvSpPr/>
          <p:nvPr/>
        </p:nvSpPr>
        <p:spPr>
          <a:xfrm>
            <a:off x="3418747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/>
              <a:t>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0BF554-2273-45FE-9DF2-C5E3543973DA}"/>
              </a:ext>
            </a:extLst>
          </p:cNvPr>
          <p:cNvSpPr/>
          <p:nvPr/>
        </p:nvSpPr>
        <p:spPr>
          <a:xfrm>
            <a:off x="1059870" y="1865792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Enfekte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A5B719-E0FC-4AB6-B095-F1AD41150EBC}"/>
              </a:ext>
            </a:extLst>
          </p:cNvPr>
          <p:cNvSpPr/>
          <p:nvPr/>
        </p:nvSpPr>
        <p:spPr>
          <a:xfrm>
            <a:off x="3001490" y="1865791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İyileşmiş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A72C3F7-12E5-4B71-8082-CFC892B1AFB7}"/>
              </a:ext>
            </a:extLst>
          </p:cNvPr>
          <p:cNvCxnSpPr/>
          <p:nvPr/>
        </p:nvCxnSpPr>
        <p:spPr>
          <a:xfrm>
            <a:off x="1952452" y="2972549"/>
            <a:ext cx="14662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/>
              <p:nvPr/>
            </p:nvSpPr>
            <p:spPr>
              <a:xfrm>
                <a:off x="2516571" y="2694066"/>
                <a:ext cx="18094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6571" y="2694066"/>
                <a:ext cx="180947" cy="276999"/>
              </a:xfrm>
              <a:prstGeom prst="rect">
                <a:avLst/>
              </a:prstGeom>
              <a:blipFill>
                <a:blip r:embed="rId2"/>
                <a:stretch>
                  <a:fillRect l="-33333" r="-23333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4801C41-19A6-4F8D-B149-3713D2AB7099}"/>
                  </a:ext>
                </a:extLst>
              </p:cNvPr>
              <p:cNvSpPr/>
              <p:nvPr/>
            </p:nvSpPr>
            <p:spPr>
              <a:xfrm>
                <a:off x="1200664" y="4593754"/>
                <a:ext cx="2776532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𝑑𝐼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=−(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4801C41-19A6-4F8D-B149-3713D2AB70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0664" y="4593754"/>
                <a:ext cx="2776532" cy="10390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5116603-85FC-4343-85AB-0765F330D3E2}"/>
                  </a:ext>
                </a:extLst>
              </p:cNvPr>
              <p:cNvSpPr/>
              <p:nvPr/>
            </p:nvSpPr>
            <p:spPr>
              <a:xfrm>
                <a:off x="1157442" y="5632845"/>
                <a:ext cx="1963882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𝑑𝑅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5116603-85FC-4343-85AB-0765F330D3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442" y="5632845"/>
                <a:ext cx="1963882" cy="10390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31A2F28-5ADF-4A77-8AAC-B2AB0BE53ECD}"/>
              </a:ext>
            </a:extLst>
          </p:cNvPr>
          <p:cNvCxnSpPr>
            <a:cxnSpLocks/>
          </p:cNvCxnSpPr>
          <p:nvPr/>
        </p:nvCxnSpPr>
        <p:spPr>
          <a:xfrm>
            <a:off x="1615101" y="3284740"/>
            <a:ext cx="0" cy="6007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01BABE6-03E8-45BE-83CF-E3D0EC72E743}"/>
                  </a:ext>
                </a:extLst>
              </p:cNvPr>
              <p:cNvSpPr txBox="1"/>
              <p:nvPr/>
            </p:nvSpPr>
            <p:spPr>
              <a:xfrm>
                <a:off x="1648755" y="3340070"/>
                <a:ext cx="1857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01BABE6-03E8-45BE-83CF-E3D0EC72E7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8755" y="3340070"/>
                <a:ext cx="185755" cy="276999"/>
              </a:xfrm>
              <a:prstGeom prst="rect">
                <a:avLst/>
              </a:prstGeom>
              <a:blipFill>
                <a:blip r:embed="rId5"/>
                <a:stretch>
                  <a:fillRect l="-29032" r="-25806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18">
                <a:extLst>
                  <a:ext uri="{FF2B5EF4-FFF2-40B4-BE49-F238E27FC236}">
                    <a16:creationId xmlns:a16="http://schemas.microsoft.com/office/drawing/2014/main" id="{7CBB8903-A1AD-4465-A0D1-791E924CE02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172200" y="2505075"/>
                <a:ext cx="5183188" cy="368458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tr-TR" sz="2800">
                    <a:solidFill>
                      <a:schemeClr val="tx1"/>
                    </a:solidFill>
                  </a:rPr>
                  <a:t>i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f</m:t>
                    </m:r>
                    <m:r>
                      <a:rPr lang="en-GB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 </m:t>
                    </m:r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tr-TR"/>
                  <a:t>, daha fazla insanın iyileşmeden öleceği anlamına gelir (ör. Ebola)</a:t>
                </a:r>
              </a:p>
              <a:p>
                <a:r>
                  <a:rPr lang="tr-TR"/>
                  <a:t>Bu, belirli bir bölme için iki tehlike oranının rekabet ettiği anlamına gelir</a:t>
                </a:r>
              </a:p>
              <a:p>
                <a:r>
                  <a:rPr lang="tr-TR"/>
                  <a:t>Oranlarımızın değerini tanımlarken bunu dikkate almamız gerekir</a:t>
                </a:r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15" name="Content Placeholder 18">
                <a:extLst>
                  <a:ext uri="{FF2B5EF4-FFF2-40B4-BE49-F238E27FC236}">
                    <a16:creationId xmlns:a16="http://schemas.microsoft.com/office/drawing/2014/main" id="{7CBB8903-A1AD-4465-A0D1-791E924CE0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2200" y="2505075"/>
                <a:ext cx="5183188" cy="3684588"/>
              </a:xfrm>
              <a:prstGeom prst="rect">
                <a:avLst/>
              </a:prstGeom>
              <a:blipFill>
                <a:blip r:embed="rId6"/>
                <a:stretch>
                  <a:fillRect l="-2118" t="-3808" r="-21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>
            <a:extLst>
              <a:ext uri="{FF2B5EF4-FFF2-40B4-BE49-F238E27FC236}">
                <a16:creationId xmlns:a16="http://schemas.microsoft.com/office/drawing/2014/main" id="{D0940A42-0CE8-417A-A9EB-C6D38CB39374}"/>
              </a:ext>
            </a:extLst>
          </p:cNvPr>
          <p:cNvSpPr/>
          <p:nvPr/>
        </p:nvSpPr>
        <p:spPr>
          <a:xfrm>
            <a:off x="1277748" y="3903414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/>
              <a:t>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8DC3AD1B-45E6-43D5-9D63-D9E994C1466A}"/>
                  </a:ext>
                </a:extLst>
              </p:cNvPr>
              <p:cNvSpPr/>
              <p:nvPr/>
            </p:nvSpPr>
            <p:spPr>
              <a:xfrm>
                <a:off x="3479597" y="5632841"/>
                <a:ext cx="1963882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𝑑𝑀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d>
                        <m:dPr>
                          <m:ctrlP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8DC3AD1B-45E6-43D5-9D63-D9E994C146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9597" y="5632841"/>
                <a:ext cx="1963882" cy="103909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8336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Rakip Tehlikeler: CFR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17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18">
                <a:extLst>
                  <a:ext uri="{FF2B5EF4-FFF2-40B4-BE49-F238E27FC236}">
                    <a16:creationId xmlns:a16="http://schemas.microsoft.com/office/drawing/2014/main" id="{7CBB8903-A1AD-4465-A0D1-791E924CE02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30565" y="2019130"/>
                <a:ext cx="9802537" cy="368458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tr-TR" dirty="0"/>
                  <a:t>Vaka ölüm oranı, iyileşmeden ölen insanların oranıdır. </a:t>
                </a:r>
              </a:p>
              <a:p>
                <a:r>
                  <a:rPr lang="tr-TR" dirty="0"/>
                  <a:t>Şu şekilde ifade edilebilir:</a:t>
                </a:r>
              </a:p>
              <a:p>
                <a:pPr marL="0" indent="0">
                  <a:buNone/>
                </a:pPr>
                <a:r>
                  <a:rPr lang="tr-TR" b="0" dirty="0">
                    <a:ea typeface="Cambria Math" panose="02040503050406030204" pitchFamily="18" charset="0"/>
                  </a:rPr>
                  <a:t>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CFR</m:t>
                    </m:r>
                    <m:r>
                      <a:rPr lang="en-GB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/( </m:t>
                    </m:r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tr-TR" dirty="0"/>
                  <a:t>)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r>
                  <a:rPr lang="tr-TR" dirty="0"/>
                  <a:t>Benzer şekilde, </a:t>
                </a:r>
                <a:r>
                  <a:rPr lang="tr-TR" dirty="0" err="1"/>
                  <a:t>sağkalım</a:t>
                </a:r>
                <a:r>
                  <a:rPr lang="tr-TR"/>
                  <a:t> oranı</a:t>
                </a:r>
              </a:p>
              <a:p>
                <a:pPr marL="0" indent="0">
                  <a:buNone/>
                </a:pPr>
                <a:r>
                  <a:rPr lang="tr-TR" b="0" dirty="0">
                    <a:ea typeface="Cambria Math" panose="02040503050406030204" pitchFamily="18" charset="0"/>
                  </a:rPr>
                  <a:t>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urvival</m:t>
                    </m:r>
                    <m:r>
                      <a:rPr lang="en-GB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/( </m:t>
                    </m:r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tr-TR" dirty="0"/>
                  <a:t>)</a:t>
                </a:r>
              </a:p>
              <a:p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</p:txBody>
          </p:sp>
        </mc:Choice>
        <mc:Fallback xmlns="">
          <p:sp>
            <p:nvSpPr>
              <p:cNvPr id="15" name="Content Placeholder 18">
                <a:extLst>
                  <a:ext uri="{FF2B5EF4-FFF2-40B4-BE49-F238E27FC236}">
                    <a16:creationId xmlns:a16="http://schemas.microsoft.com/office/drawing/2014/main" id="{7CBB8903-A1AD-4465-A0D1-791E924CE0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565" y="2019130"/>
                <a:ext cx="9802537" cy="3684588"/>
              </a:xfrm>
              <a:prstGeom prst="rect">
                <a:avLst/>
              </a:prstGeom>
              <a:blipFill>
                <a:blip r:embed="rId2"/>
                <a:stretch>
                  <a:fillRect l="-1164" t="-274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95189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Rakip Tehlikeler: CFR'den μ'yi tahmin edin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18</a:t>
            </a:fld>
            <a:endParaRPr lang="en-GB"/>
          </a:p>
        </p:txBody>
      </p:sp>
      <p:sp>
        <p:nvSpPr>
          <p:cNvPr id="15" name="Content Placeholder 18">
            <a:extLst>
              <a:ext uri="{FF2B5EF4-FFF2-40B4-BE49-F238E27FC236}">
                <a16:creationId xmlns:a16="http://schemas.microsoft.com/office/drawing/2014/main" id="{7CBB8903-A1AD-4465-A0D1-791E924CE026}"/>
              </a:ext>
            </a:extLst>
          </p:cNvPr>
          <p:cNvSpPr txBox="1">
            <a:spLocks/>
          </p:cNvSpPr>
          <p:nvPr/>
        </p:nvSpPr>
        <p:spPr>
          <a:xfrm>
            <a:off x="977576" y="2029451"/>
            <a:ext cx="9802537" cy="3684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DB8AEA-4825-4546-835D-ADB1ED1725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6025" y="2066841"/>
            <a:ext cx="4128492" cy="34195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E40FE61-F95E-426B-8367-4DA32C5C0127}"/>
              </a:ext>
            </a:extLst>
          </p:cNvPr>
          <p:cNvSpPr txBox="1"/>
          <p:nvPr/>
        </p:nvSpPr>
        <p:spPr>
          <a:xfrm>
            <a:off x="2823194" y="3244334"/>
            <a:ext cx="1458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/>
              <a:t>Biraz matematik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6113E0-7044-4002-935C-C197374A20C7}"/>
              </a:ext>
            </a:extLst>
          </p:cNvPr>
          <p:cNvSpPr txBox="1"/>
          <p:nvPr/>
        </p:nvSpPr>
        <p:spPr>
          <a:xfrm>
            <a:off x="9018964" y="4575603"/>
            <a:ext cx="2193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/>
              <a:t>İhtiyacımız olan şey bu </a:t>
            </a:r>
          </a:p>
        </p:txBody>
      </p:sp>
      <p:sp>
        <p:nvSpPr>
          <p:cNvPr id="7" name="Left Brace 6">
            <a:extLst>
              <a:ext uri="{FF2B5EF4-FFF2-40B4-BE49-F238E27FC236}">
                <a16:creationId xmlns:a16="http://schemas.microsoft.com/office/drawing/2014/main" id="{BE92AA2A-A42B-4B1D-AAA3-AB5C957677F2}"/>
              </a:ext>
            </a:extLst>
          </p:cNvPr>
          <p:cNvSpPr/>
          <p:nvPr/>
        </p:nvSpPr>
        <p:spPr>
          <a:xfrm>
            <a:off x="4294661" y="2192783"/>
            <a:ext cx="454888" cy="2473561"/>
          </a:xfrm>
          <a:prstGeom prst="leftBrac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Left Brace 9">
            <a:extLst>
              <a:ext uri="{FF2B5EF4-FFF2-40B4-BE49-F238E27FC236}">
                <a16:creationId xmlns:a16="http://schemas.microsoft.com/office/drawing/2014/main" id="{9144ECC2-A345-428E-A97F-9C19BDEB9F7B}"/>
              </a:ext>
            </a:extLst>
          </p:cNvPr>
          <p:cNvSpPr/>
          <p:nvPr/>
        </p:nvSpPr>
        <p:spPr>
          <a:xfrm rot="10800000">
            <a:off x="8407367" y="4448811"/>
            <a:ext cx="454888" cy="622916"/>
          </a:xfrm>
          <a:prstGeom prst="leftBrac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25131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B057B3F-C783-4756-89E2-5D9A8596A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2" name="İçerik Yer Tutucusu 1">
            <a:extLst>
              <a:ext uri="{FF2B5EF4-FFF2-40B4-BE49-F238E27FC236}">
                <a16:creationId xmlns:a16="http://schemas.microsoft.com/office/drawing/2014/main" id="{24B8F7F3-6A89-4339-9940-C433787A85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0988625"/>
              </p:ext>
            </p:extLst>
          </p:nvPr>
        </p:nvGraphicFramePr>
        <p:xfrm>
          <a:off x="1619250" y="2067718"/>
          <a:ext cx="8953498" cy="39330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90304">
                  <a:extLst>
                    <a:ext uri="{9D8B030D-6E8A-4147-A177-3AD203B41FA5}">
                      <a16:colId xmlns:a16="http://schemas.microsoft.com/office/drawing/2014/main" val="59285519"/>
                    </a:ext>
                  </a:extLst>
                </a:gridCol>
                <a:gridCol w="1790304">
                  <a:extLst>
                    <a:ext uri="{9D8B030D-6E8A-4147-A177-3AD203B41FA5}">
                      <a16:colId xmlns:a16="http://schemas.microsoft.com/office/drawing/2014/main" val="3994895747"/>
                    </a:ext>
                  </a:extLst>
                </a:gridCol>
                <a:gridCol w="1790304">
                  <a:extLst>
                    <a:ext uri="{9D8B030D-6E8A-4147-A177-3AD203B41FA5}">
                      <a16:colId xmlns:a16="http://schemas.microsoft.com/office/drawing/2014/main" val="139443834"/>
                    </a:ext>
                  </a:extLst>
                </a:gridCol>
                <a:gridCol w="1791293">
                  <a:extLst>
                    <a:ext uri="{9D8B030D-6E8A-4147-A177-3AD203B41FA5}">
                      <a16:colId xmlns:a16="http://schemas.microsoft.com/office/drawing/2014/main" val="1229925663"/>
                    </a:ext>
                  </a:extLst>
                </a:gridCol>
                <a:gridCol w="1791293">
                  <a:extLst>
                    <a:ext uri="{9D8B030D-6E8A-4147-A177-3AD203B41FA5}">
                      <a16:colId xmlns:a16="http://schemas.microsoft.com/office/drawing/2014/main" val="923284328"/>
                    </a:ext>
                  </a:extLst>
                </a:gridCol>
              </a:tblGrid>
              <a:tr h="494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Hastalık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Patojen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Eradikasyon durumu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Bir yıldaki ölüm sayısı (son yıllarda)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Vaka ölüm oranı (tedavi edilmezse)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32396416"/>
                  </a:ext>
                </a:extLst>
              </a:tr>
              <a:tr h="2416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Çiçek hastalığı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Variola virüsü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Eradike edilmiş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0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±%30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89439269"/>
                  </a:ext>
                </a:extLst>
              </a:tr>
              <a:tr h="2416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Sığır vebası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Rinderpest virüsü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Eradike edilmiş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0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%100’e kadar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66554048"/>
                  </a:ext>
                </a:extLst>
              </a:tr>
              <a:tr h="2416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Çocuk felci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Poliovirüs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Eradike olmak üzere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0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&lt;%0,5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18436971"/>
                  </a:ext>
                </a:extLst>
              </a:tr>
              <a:tr h="2416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Gine kurdu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Gine kurdu (nematod)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Eradike olmak üzere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Ölümcül değil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%0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8343197"/>
                  </a:ext>
                </a:extLst>
              </a:tr>
              <a:tr h="494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Yaws hastalığı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Treponema pallidum (bakteri)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Eradike olmak üzere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Ölümcül değil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%0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68114294"/>
                  </a:ext>
                </a:extLst>
              </a:tr>
              <a:tr h="494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Kuduz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Lyssavirüs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Dünyada eradike olmak üzere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13.289 (2016)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%100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47079929"/>
                  </a:ext>
                </a:extLst>
              </a:tr>
              <a:tr h="494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Tüberküloz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Mycobacterium tuberculosis (bakteri)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Gelecekte eradike olması muhtemel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1,21 milyon (2016)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%70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4815766"/>
                  </a:ext>
                </a:extLst>
              </a:tr>
              <a:tr h="494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HIV/AIDS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İnsan immün yetmezlik virüsü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Gelecekte eradike olması muhtemel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1,03 milyon (2016)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%100’e kadar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47380909"/>
                  </a:ext>
                </a:extLst>
              </a:tr>
              <a:tr h="494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Sıtma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Plasmodium (tek hücreli parazit)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Gelecekte eradike olması muhtemel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0,72 milyon (2016)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±%0,3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88421564"/>
                  </a:ext>
                </a:extLst>
              </a:tr>
            </a:tbl>
          </a:graphicData>
        </a:graphic>
      </p:graphicFrame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A9F98D-867A-4561-BD7D-5F0162A4A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141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Oturumun amaçları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286001"/>
          </a:xfrm>
        </p:spPr>
        <p:txBody>
          <a:bodyPr>
            <a:normAutofit/>
          </a:bodyPr>
          <a:lstStyle/>
          <a:p>
            <a:r>
              <a:rPr lang="tr-TR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Hastalık modellerinin nasıl tasarlandığını anlamak </a:t>
            </a:r>
          </a:p>
          <a:p>
            <a:r>
              <a:rPr lang="tr-TR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Olasılık, oran ve rakip tehlike kavramlarını gözden geçirmek</a:t>
            </a:r>
          </a:p>
          <a:p>
            <a:r>
              <a:rPr lang="tr-TR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Bölmeli modellerin arkasındaki varsayımları anlamak</a:t>
            </a:r>
          </a:p>
          <a:p>
            <a:pPr lvl="1"/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GB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A8D8A8EA-1715-4EB8-9494-3C109A636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628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8CF85-7A62-4682-9EDD-724023D3D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Şimdiye kadar bilmemiz gerekenler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96DEF-3169-4FE1-A655-5E06026E08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Bölmeli modellerin ne olduğu</a:t>
            </a:r>
          </a:p>
          <a:p>
            <a:r>
              <a:rPr lang="tr-TR" dirty="0"/>
              <a:t>Bu modelleri yazmak için </a:t>
            </a:r>
            <a:r>
              <a:rPr lang="tr-TR" dirty="0" err="1"/>
              <a:t>ODE'lerin</a:t>
            </a:r>
            <a:r>
              <a:rPr lang="tr-TR" dirty="0"/>
              <a:t> </a:t>
            </a:r>
            <a:r>
              <a:rPr lang="tr-TR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nasıl kullanılacağı</a:t>
            </a:r>
            <a:r>
              <a:rPr lang="tr-TR" dirty="0"/>
              <a:t> </a:t>
            </a:r>
          </a:p>
          <a:p>
            <a:r>
              <a:rPr lang="tr-TR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Tehlike oranlarının ne olduğu ve nasıl yorumlanacağı</a:t>
            </a:r>
          </a:p>
          <a:p>
            <a:r>
              <a:rPr lang="tr-TR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Rakip tehlikelerin ne olduğu ve neden önemli oldukları</a:t>
            </a:r>
          </a:p>
          <a:p>
            <a:r>
              <a:rPr lang="tr-TR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Vaka ölüm oranının (CFR</a:t>
            </a:r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ne olduğu</a:t>
            </a:r>
            <a:endParaRPr lang="tr-T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5D3E2E-C08A-4F81-8E0F-A665CC74A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51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CAFE5-B205-4726-8E38-DB2A329BB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Bir hastalık modeli tasarlamak için kontrol listesi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F954CA-A2B9-416E-A3CF-A36F94F835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1" indent="-457200">
              <a:buAutoNum type="arabicParenR"/>
            </a:pPr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Hastalığın doğal seyrini açıklayın </a:t>
            </a:r>
          </a:p>
          <a:p>
            <a:pPr marL="914400" lvl="1" indent="-457200">
              <a:buAutoNum type="arabicParenR"/>
            </a:pPr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Bölmeler arasındaki gerekli geçişleri tanımlayın</a:t>
            </a:r>
          </a:p>
          <a:p>
            <a:pPr marL="914400" lvl="1" indent="-457200">
              <a:buAutoNum type="arabicParenR"/>
            </a:pPr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 geçişleri yorumlayın ve parametreleri tahmin etmek için ilgili verileri bulun</a:t>
            </a:r>
          </a:p>
          <a:p>
            <a:pPr marL="914400" lvl="1" indent="-457200">
              <a:buAutoNum type="arabicParenR"/>
            </a:pPr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Araştırma sorunuzu gözden geçirin ve modelinizin karmaşıklığını buna göre uyarlayın</a:t>
            </a:r>
          </a:p>
          <a:p>
            <a:pPr marL="914400" lvl="1" indent="-457200">
              <a:buAutoNum type="arabicParenR"/>
            </a:pPr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Modelinizi kodlayın!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2D611D-F600-43E3-BB4F-38A7DFE26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1150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Basit bir örnek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4</a:t>
            </a:fld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6B6C24-7A0E-45EF-B2D9-AD60DABB096A}"/>
              </a:ext>
            </a:extLst>
          </p:cNvPr>
          <p:cNvSpPr/>
          <p:nvPr/>
        </p:nvSpPr>
        <p:spPr>
          <a:xfrm>
            <a:off x="1660125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/>
              <a:t>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17E2C3-51DF-43C4-B807-61839BE37ACA}"/>
              </a:ext>
            </a:extLst>
          </p:cNvPr>
          <p:cNvSpPr/>
          <p:nvPr/>
        </p:nvSpPr>
        <p:spPr>
          <a:xfrm>
            <a:off x="3801123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/>
              <a:t>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C1FD7F-2F70-4506-BE4E-709AA7DB2787}"/>
              </a:ext>
            </a:extLst>
          </p:cNvPr>
          <p:cNvSpPr/>
          <p:nvPr/>
        </p:nvSpPr>
        <p:spPr>
          <a:xfrm>
            <a:off x="5942121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/>
              <a:t>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D191D0-9D24-4896-B988-6E60EC77A2EC}"/>
              </a:ext>
            </a:extLst>
          </p:cNvPr>
          <p:cNvSpPr/>
          <p:nvPr/>
        </p:nvSpPr>
        <p:spPr>
          <a:xfrm>
            <a:off x="8083119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/>
              <a:t>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5AD1A1D-DA8E-4CCA-80B5-0C0C48962C54}"/>
              </a:ext>
            </a:extLst>
          </p:cNvPr>
          <p:cNvSpPr/>
          <p:nvPr/>
        </p:nvSpPr>
        <p:spPr>
          <a:xfrm>
            <a:off x="1442246" y="1865792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Duyarlı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202861C-40FC-47B2-BE3F-EEAD2A5907E0}"/>
              </a:ext>
            </a:extLst>
          </p:cNvPr>
          <p:cNvSpPr/>
          <p:nvPr/>
        </p:nvSpPr>
        <p:spPr>
          <a:xfrm>
            <a:off x="3583244" y="1867271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Maruz kalan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0BF554-2273-45FE-9DF2-C5E3543973DA}"/>
              </a:ext>
            </a:extLst>
          </p:cNvPr>
          <p:cNvSpPr/>
          <p:nvPr/>
        </p:nvSpPr>
        <p:spPr>
          <a:xfrm>
            <a:off x="5724242" y="1865792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Enfekte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A5B719-E0FC-4AB6-B095-F1AD41150EBC}"/>
              </a:ext>
            </a:extLst>
          </p:cNvPr>
          <p:cNvSpPr/>
          <p:nvPr/>
        </p:nvSpPr>
        <p:spPr>
          <a:xfrm>
            <a:off x="7665862" y="1865791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İyileşmiş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1A10F49-756E-4AED-8B4E-FD91AD47C994}"/>
              </a:ext>
            </a:extLst>
          </p:cNvPr>
          <p:cNvCxnSpPr>
            <a:stCxn id="5" idx="3"/>
            <a:endCxn id="6" idx="1"/>
          </p:cNvCxnSpPr>
          <p:nvPr/>
        </p:nvCxnSpPr>
        <p:spPr>
          <a:xfrm>
            <a:off x="2334828" y="2978461"/>
            <a:ext cx="14662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B025AE5-7B94-4783-85DD-9AD7EA2A4E22}"/>
              </a:ext>
            </a:extLst>
          </p:cNvPr>
          <p:cNvCxnSpPr/>
          <p:nvPr/>
        </p:nvCxnSpPr>
        <p:spPr>
          <a:xfrm>
            <a:off x="4475826" y="2975505"/>
            <a:ext cx="14662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A72C3F7-12E5-4B71-8082-CFC892B1AFB7}"/>
              </a:ext>
            </a:extLst>
          </p:cNvPr>
          <p:cNvCxnSpPr/>
          <p:nvPr/>
        </p:nvCxnSpPr>
        <p:spPr>
          <a:xfrm>
            <a:off x="6616824" y="2972549"/>
            <a:ext cx="14662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7D7CC4F-14B8-4F77-80F0-A5B0B508E61E}"/>
              </a:ext>
            </a:extLst>
          </p:cNvPr>
          <p:cNvCxnSpPr>
            <a:cxnSpLocks/>
            <a:stCxn id="7" idx="2"/>
          </p:cNvCxnSpPr>
          <p:nvPr/>
        </p:nvCxnSpPr>
        <p:spPr>
          <a:xfrm>
            <a:off x="6279473" y="3284740"/>
            <a:ext cx="0" cy="6007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4CE0E63-F752-48A9-AD3D-4FF5DA2FBEDB}"/>
                  </a:ext>
                </a:extLst>
              </p:cNvPr>
              <p:cNvSpPr txBox="1"/>
              <p:nvPr/>
            </p:nvSpPr>
            <p:spPr>
              <a:xfrm>
                <a:off x="2800470" y="2672181"/>
                <a:ext cx="17710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4CE0E63-F752-48A9-AD3D-4FF5DA2FBE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0470" y="2672181"/>
                <a:ext cx="177100" cy="276999"/>
              </a:xfrm>
              <a:prstGeom prst="rect">
                <a:avLst/>
              </a:prstGeom>
              <a:blipFill>
                <a:blip r:embed="rId2"/>
                <a:stretch>
                  <a:fillRect l="-34483" r="-31034" b="-65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5161066-AD08-4097-AA26-C0394D60E23F}"/>
                  </a:ext>
                </a:extLst>
              </p:cNvPr>
              <p:cNvSpPr txBox="1"/>
              <p:nvPr/>
            </p:nvSpPr>
            <p:spPr>
              <a:xfrm>
                <a:off x="5093791" y="2673665"/>
                <a:ext cx="18947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5161066-AD08-4097-AA26-C0394D60E2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3791" y="2673665"/>
                <a:ext cx="189474" cy="276999"/>
              </a:xfrm>
              <a:prstGeom prst="rect">
                <a:avLst/>
              </a:prstGeom>
              <a:blipFill>
                <a:blip r:embed="rId3"/>
                <a:stretch>
                  <a:fillRect l="-32258" r="-22581"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/>
              <p:nvPr/>
            </p:nvSpPr>
            <p:spPr>
              <a:xfrm>
                <a:off x="7180943" y="2694066"/>
                <a:ext cx="18094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0943" y="2694066"/>
                <a:ext cx="180947" cy="276999"/>
              </a:xfrm>
              <a:prstGeom prst="rect">
                <a:avLst/>
              </a:prstGeom>
              <a:blipFill>
                <a:blip r:embed="rId4"/>
                <a:stretch>
                  <a:fillRect l="-33333" r="-23333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AE20125-10F7-436D-A67D-81F80A95FF46}"/>
                  </a:ext>
                </a:extLst>
              </p:cNvPr>
              <p:cNvSpPr txBox="1"/>
              <p:nvPr/>
            </p:nvSpPr>
            <p:spPr>
              <a:xfrm>
                <a:off x="6313127" y="3340070"/>
                <a:ext cx="1857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AE20125-10F7-436D-A67D-81F80A95FF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3127" y="3340070"/>
                <a:ext cx="185755" cy="276999"/>
              </a:xfrm>
              <a:prstGeom prst="rect">
                <a:avLst/>
              </a:prstGeom>
              <a:blipFill>
                <a:blip r:embed="rId5"/>
                <a:stretch>
                  <a:fillRect l="-33333" r="-26667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Oval 23">
            <a:extLst>
              <a:ext uri="{FF2B5EF4-FFF2-40B4-BE49-F238E27FC236}">
                <a16:creationId xmlns:a16="http://schemas.microsoft.com/office/drawing/2014/main" id="{838B8054-2D53-4443-93C2-F6886A619CD7}"/>
              </a:ext>
            </a:extLst>
          </p:cNvPr>
          <p:cNvSpPr/>
          <p:nvPr/>
        </p:nvSpPr>
        <p:spPr>
          <a:xfrm>
            <a:off x="2667365" y="2672181"/>
            <a:ext cx="388692" cy="29887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C8B246D-AB6D-43E1-A00A-E6D2905FA51C}"/>
              </a:ext>
            </a:extLst>
          </p:cNvPr>
          <p:cNvCxnSpPr>
            <a:cxnSpLocks/>
            <a:stCxn id="24" idx="4"/>
          </p:cNvCxnSpPr>
          <p:nvPr/>
        </p:nvCxnSpPr>
        <p:spPr>
          <a:xfrm>
            <a:off x="2861711" y="2971060"/>
            <a:ext cx="0" cy="12584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3E10FF78-1AF1-44F5-8DA0-B3C2FA5FE6AC}"/>
              </a:ext>
            </a:extLst>
          </p:cNvPr>
          <p:cNvSpPr/>
          <p:nvPr/>
        </p:nvSpPr>
        <p:spPr>
          <a:xfrm>
            <a:off x="1872527" y="4266233"/>
            <a:ext cx="2032986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/>
              <a:t>Enfeksiyon kuvveti: Dinamik bileşen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4848F98C-25A5-4296-80AD-01AADF2D2502}"/>
              </a:ext>
            </a:extLst>
          </p:cNvPr>
          <p:cNvSpPr/>
          <p:nvPr/>
        </p:nvSpPr>
        <p:spPr>
          <a:xfrm>
            <a:off x="5368750" y="1537899"/>
            <a:ext cx="3805331" cy="30346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77438AD-8BD1-441E-8C34-AB676E7EB665}"/>
              </a:ext>
            </a:extLst>
          </p:cNvPr>
          <p:cNvSpPr/>
          <p:nvPr/>
        </p:nvSpPr>
        <p:spPr>
          <a:xfrm>
            <a:off x="6345397" y="4627842"/>
            <a:ext cx="2032986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/>
              <a:t>Şimdilik buna odaklanalım!</a:t>
            </a:r>
          </a:p>
        </p:txBody>
      </p:sp>
    </p:spTree>
    <p:extLst>
      <p:ext uri="{BB962C8B-B14F-4D97-AF65-F5344CB8AC3E}">
        <p14:creationId xmlns:p14="http://schemas.microsoft.com/office/powerpoint/2010/main" val="3934195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20" grpId="0"/>
      <p:bldP spid="21" grpId="0"/>
      <p:bldP spid="22" grpId="0"/>
      <p:bldP spid="23" grpId="0"/>
      <p:bldP spid="24" grpId="0" animBg="1"/>
      <p:bldP spid="28" grpId="0" animBg="1"/>
      <p:bldP spid="29" grpId="0" animBg="1"/>
      <p:bldP spid="3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Bir kohort modeli </a:t>
            </a:r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DC6663FA-EB86-4C3F-B42F-9C42EDE0B60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tr-TR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Geçiş oranlarını nasıl belirleriz?</a:t>
            </a:r>
          </a:p>
          <a:p>
            <a:r>
              <a:rPr lang="tr-TR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Çoklu oranlar bir bölmeyi nasıl etkiler?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5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C1FD7F-2F70-4506-BE4E-709AA7DB2787}"/>
              </a:ext>
            </a:extLst>
          </p:cNvPr>
          <p:cNvSpPr/>
          <p:nvPr/>
        </p:nvSpPr>
        <p:spPr>
          <a:xfrm>
            <a:off x="1277749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/>
              <a:t>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D191D0-9D24-4896-B988-6E60EC77A2EC}"/>
              </a:ext>
            </a:extLst>
          </p:cNvPr>
          <p:cNvSpPr/>
          <p:nvPr/>
        </p:nvSpPr>
        <p:spPr>
          <a:xfrm>
            <a:off x="3418747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/>
              <a:t>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0BF554-2273-45FE-9DF2-C5E3543973DA}"/>
              </a:ext>
            </a:extLst>
          </p:cNvPr>
          <p:cNvSpPr/>
          <p:nvPr/>
        </p:nvSpPr>
        <p:spPr>
          <a:xfrm>
            <a:off x="1059870" y="1865792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 dirty="0" err="1"/>
              <a:t>Enfekte</a:t>
            </a:r>
            <a:endParaRPr lang="tr-TR" sz="1600" b="1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A5B719-E0FC-4AB6-B095-F1AD41150EBC}"/>
              </a:ext>
            </a:extLst>
          </p:cNvPr>
          <p:cNvSpPr/>
          <p:nvPr/>
        </p:nvSpPr>
        <p:spPr>
          <a:xfrm>
            <a:off x="3001490" y="1865791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 dirty="0"/>
              <a:t>İyileşmiş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A72C3F7-12E5-4B71-8082-CFC892B1AFB7}"/>
              </a:ext>
            </a:extLst>
          </p:cNvPr>
          <p:cNvCxnSpPr/>
          <p:nvPr/>
        </p:nvCxnSpPr>
        <p:spPr>
          <a:xfrm>
            <a:off x="1952452" y="2972549"/>
            <a:ext cx="14662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7D7CC4F-14B8-4F77-80F0-A5B0B508E61E}"/>
              </a:ext>
            </a:extLst>
          </p:cNvPr>
          <p:cNvCxnSpPr>
            <a:cxnSpLocks/>
            <a:stCxn id="7" idx="2"/>
          </p:cNvCxnSpPr>
          <p:nvPr/>
        </p:nvCxnSpPr>
        <p:spPr>
          <a:xfrm>
            <a:off x="1615101" y="3284740"/>
            <a:ext cx="0" cy="6007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/>
              <p:nvPr/>
            </p:nvSpPr>
            <p:spPr>
              <a:xfrm>
                <a:off x="2516571" y="2694066"/>
                <a:ext cx="18094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6571" y="2694066"/>
                <a:ext cx="180947" cy="276999"/>
              </a:xfrm>
              <a:prstGeom prst="rect">
                <a:avLst/>
              </a:prstGeom>
              <a:blipFill>
                <a:blip r:embed="rId2"/>
                <a:stretch>
                  <a:fillRect l="-33333" r="-23333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AE20125-10F7-436D-A67D-81F80A95FF46}"/>
                  </a:ext>
                </a:extLst>
              </p:cNvPr>
              <p:cNvSpPr txBox="1"/>
              <p:nvPr/>
            </p:nvSpPr>
            <p:spPr>
              <a:xfrm>
                <a:off x="1648755" y="3340070"/>
                <a:ext cx="1857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AE20125-10F7-436D-A67D-81F80A95FF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8755" y="3340070"/>
                <a:ext cx="185755" cy="276999"/>
              </a:xfrm>
              <a:prstGeom prst="rect">
                <a:avLst/>
              </a:prstGeom>
              <a:blipFill>
                <a:blip r:embed="rId3"/>
                <a:stretch>
                  <a:fillRect l="-29032" r="-25806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6602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Bir kohort modeli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6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C1FD7F-2F70-4506-BE4E-709AA7DB2787}"/>
              </a:ext>
            </a:extLst>
          </p:cNvPr>
          <p:cNvSpPr/>
          <p:nvPr/>
        </p:nvSpPr>
        <p:spPr>
          <a:xfrm>
            <a:off x="1277749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/>
              <a:t>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D191D0-9D24-4896-B988-6E60EC77A2EC}"/>
              </a:ext>
            </a:extLst>
          </p:cNvPr>
          <p:cNvSpPr/>
          <p:nvPr/>
        </p:nvSpPr>
        <p:spPr>
          <a:xfrm>
            <a:off x="3418747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/>
              <a:t>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0BF554-2273-45FE-9DF2-C5E3543973DA}"/>
              </a:ext>
            </a:extLst>
          </p:cNvPr>
          <p:cNvSpPr/>
          <p:nvPr/>
        </p:nvSpPr>
        <p:spPr>
          <a:xfrm>
            <a:off x="1059870" y="1865792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Enfekte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A5B719-E0FC-4AB6-B095-F1AD41150EBC}"/>
              </a:ext>
            </a:extLst>
          </p:cNvPr>
          <p:cNvSpPr/>
          <p:nvPr/>
        </p:nvSpPr>
        <p:spPr>
          <a:xfrm>
            <a:off x="3001490" y="1865791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İyileşmiş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A72C3F7-12E5-4B71-8082-CFC892B1AFB7}"/>
              </a:ext>
            </a:extLst>
          </p:cNvPr>
          <p:cNvCxnSpPr/>
          <p:nvPr/>
        </p:nvCxnSpPr>
        <p:spPr>
          <a:xfrm>
            <a:off x="1952452" y="2972549"/>
            <a:ext cx="14662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/>
              <p:nvPr/>
            </p:nvSpPr>
            <p:spPr>
              <a:xfrm>
                <a:off x="2516571" y="2694066"/>
                <a:ext cx="18094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6571" y="2694066"/>
                <a:ext cx="180947" cy="276999"/>
              </a:xfrm>
              <a:prstGeom prst="rect">
                <a:avLst/>
              </a:prstGeom>
              <a:blipFill>
                <a:blip r:embed="rId2"/>
                <a:stretch>
                  <a:fillRect l="-33333" r="-23333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4801C41-19A6-4F8D-B149-3713D2AB7099}"/>
                  </a:ext>
                </a:extLst>
              </p:cNvPr>
              <p:cNvSpPr/>
              <p:nvPr/>
            </p:nvSpPr>
            <p:spPr>
              <a:xfrm>
                <a:off x="1200664" y="4318542"/>
                <a:ext cx="1963882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𝑑𝐼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4801C41-19A6-4F8D-B149-3713D2AB70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0664" y="4318542"/>
                <a:ext cx="1963882" cy="10390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5116603-85FC-4343-85AB-0765F330D3E2}"/>
                  </a:ext>
                </a:extLst>
              </p:cNvPr>
              <p:cNvSpPr/>
              <p:nvPr/>
            </p:nvSpPr>
            <p:spPr>
              <a:xfrm>
                <a:off x="1157442" y="5357633"/>
                <a:ext cx="1963882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𝑑𝑅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5116603-85FC-4343-85AB-0765F330D3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442" y="5357633"/>
                <a:ext cx="1963882" cy="10390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18">
                <a:extLst>
                  <a:ext uri="{FF2B5EF4-FFF2-40B4-BE49-F238E27FC236}">
                    <a16:creationId xmlns:a16="http://schemas.microsoft.com/office/drawing/2014/main" id="{41114D8A-28F7-41C9-A920-21F6C689185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172200" y="2505075"/>
                <a:ext cx="5183188" cy="368458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tr-TR" dirty="0"/>
                  <a:t>Bölmeden dışarı akış oranı </a:t>
                </a:r>
                <a:r>
                  <a:rPr lang="tr-TR" i="1" dirty="0"/>
                  <a:t>I </a:t>
                </a:r>
                <a:r>
                  <a:rPr lang="tr-TR" dirty="0"/>
                  <a:t>bölmedeki insan sayısıyla orantılıdır </a:t>
                </a:r>
                <a:r>
                  <a:rPr lang="tr-TR" i="1" dirty="0"/>
                  <a:t>I</a:t>
                </a:r>
              </a:p>
              <a:p>
                <a14:m>
                  <m:oMath xmlns:m="http://schemas.openxmlformats.org/officeDocument/2006/math">
                    <m:r>
                      <a:rPr lang="en-GB" sz="2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tr-TR" i="1" dirty="0"/>
                  <a:t> </a:t>
                </a:r>
                <a:r>
                  <a:rPr lang="tr-TR" dirty="0"/>
                  <a:t>orantı sabitidir </a:t>
                </a:r>
              </a:p>
              <a:p>
                <a14:m>
                  <m:oMath xmlns:m="http://schemas.openxmlformats.org/officeDocument/2006/math">
                    <m:r>
                      <a:rPr lang="en-GB" sz="2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tr-TR" dirty="0"/>
                  <a:t> 'ye </a:t>
                </a:r>
                <a:r>
                  <a:rPr lang="tr-TR" b="1" dirty="0"/>
                  <a:t>sabit tehlike </a:t>
                </a:r>
                <a:r>
                  <a:rPr lang="tr-TR" dirty="0"/>
                  <a:t>adını veririz</a:t>
                </a:r>
              </a:p>
              <a:p>
                <a:r>
                  <a:rPr lang="tr-TR" dirty="0"/>
                  <a:t>Tehlike belirli bir </a:t>
                </a:r>
                <a:r>
                  <a:rPr lang="tr-TR" i="1" dirty="0"/>
                  <a:t>t</a:t>
                </a:r>
                <a:r>
                  <a:rPr lang="tr-TR" dirty="0"/>
                  <a:t> zamanındaki olay oranıdır.</a:t>
                </a:r>
              </a:p>
            </p:txBody>
          </p:sp>
        </mc:Choice>
        <mc:Fallback xmlns="">
          <p:sp>
            <p:nvSpPr>
              <p:cNvPr id="24" name="Content Placeholder 18">
                <a:extLst>
                  <a:ext uri="{FF2B5EF4-FFF2-40B4-BE49-F238E27FC236}">
                    <a16:creationId xmlns:a16="http://schemas.microsoft.com/office/drawing/2014/main" id="{41114D8A-28F7-41C9-A920-21F6C68918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2200" y="2505075"/>
                <a:ext cx="5183188" cy="3684588"/>
              </a:xfrm>
              <a:prstGeom prst="rect">
                <a:avLst/>
              </a:prstGeom>
              <a:blipFill>
                <a:blip r:embed="rId5"/>
                <a:stretch>
                  <a:fillRect l="-2118" t="-2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8110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Bir kohort modeli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7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C1FD7F-2F70-4506-BE4E-709AA7DB2787}"/>
              </a:ext>
            </a:extLst>
          </p:cNvPr>
          <p:cNvSpPr/>
          <p:nvPr/>
        </p:nvSpPr>
        <p:spPr>
          <a:xfrm>
            <a:off x="1277749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/>
              <a:t>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D191D0-9D24-4896-B988-6E60EC77A2EC}"/>
              </a:ext>
            </a:extLst>
          </p:cNvPr>
          <p:cNvSpPr/>
          <p:nvPr/>
        </p:nvSpPr>
        <p:spPr>
          <a:xfrm>
            <a:off x="3418747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/>
              <a:t>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0BF554-2273-45FE-9DF2-C5E3543973DA}"/>
              </a:ext>
            </a:extLst>
          </p:cNvPr>
          <p:cNvSpPr/>
          <p:nvPr/>
        </p:nvSpPr>
        <p:spPr>
          <a:xfrm>
            <a:off x="1059870" y="1865792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Enfekte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A5B719-E0FC-4AB6-B095-F1AD41150EBC}"/>
              </a:ext>
            </a:extLst>
          </p:cNvPr>
          <p:cNvSpPr/>
          <p:nvPr/>
        </p:nvSpPr>
        <p:spPr>
          <a:xfrm>
            <a:off x="3001490" y="1865791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İyileşmiş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A72C3F7-12E5-4B71-8082-CFC892B1AFB7}"/>
              </a:ext>
            </a:extLst>
          </p:cNvPr>
          <p:cNvCxnSpPr/>
          <p:nvPr/>
        </p:nvCxnSpPr>
        <p:spPr>
          <a:xfrm>
            <a:off x="1952452" y="2972549"/>
            <a:ext cx="14662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/>
              <p:nvPr/>
            </p:nvSpPr>
            <p:spPr>
              <a:xfrm>
                <a:off x="2516571" y="2694066"/>
                <a:ext cx="18094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6571" y="2694066"/>
                <a:ext cx="180947" cy="276999"/>
              </a:xfrm>
              <a:prstGeom prst="rect">
                <a:avLst/>
              </a:prstGeom>
              <a:blipFill>
                <a:blip r:embed="rId2"/>
                <a:stretch>
                  <a:fillRect l="-33333" r="-23333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4801C41-19A6-4F8D-B149-3713D2AB7099}"/>
                  </a:ext>
                </a:extLst>
              </p:cNvPr>
              <p:cNvSpPr/>
              <p:nvPr/>
            </p:nvSpPr>
            <p:spPr>
              <a:xfrm>
                <a:off x="1200664" y="4318542"/>
                <a:ext cx="1963882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𝑑𝐼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4801C41-19A6-4F8D-B149-3713D2AB70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0664" y="4318542"/>
                <a:ext cx="1963882" cy="10390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5116603-85FC-4343-85AB-0765F330D3E2}"/>
                  </a:ext>
                </a:extLst>
              </p:cNvPr>
              <p:cNvSpPr/>
              <p:nvPr/>
            </p:nvSpPr>
            <p:spPr>
              <a:xfrm>
                <a:off x="1157442" y="5357633"/>
                <a:ext cx="1963882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𝑑𝑅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5116603-85FC-4343-85AB-0765F330D3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442" y="5357633"/>
                <a:ext cx="1963882" cy="10390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18">
                <a:extLst>
                  <a:ext uri="{FF2B5EF4-FFF2-40B4-BE49-F238E27FC236}">
                    <a16:creationId xmlns:a16="http://schemas.microsoft.com/office/drawing/2014/main" id="{41114D8A-28F7-41C9-A920-21F6C689185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172200" y="2505075"/>
                <a:ext cx="5183188" cy="368458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tr-TR" sz="2800">
                    <a:solidFill>
                      <a:schemeClr val="tx1"/>
                    </a:solidFill>
                  </a:rPr>
                  <a:t>Bizim kohortumuzda </a:t>
                </a:r>
                <a14:m>
                  <m:oMath xmlns:m="http://schemas.openxmlformats.org/officeDocument/2006/math">
                    <m:r>
                      <a:rPr lang="en-GB" sz="2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tr-TR" i="1"/>
                  <a:t> </a:t>
                </a:r>
                <a:r>
                  <a:rPr lang="tr-TR"/>
                  <a:t>iyileşme oranıdır</a:t>
                </a:r>
              </a:p>
              <a:p>
                <a14:m>
                  <m:oMath xmlns:m="http://schemas.openxmlformats.org/officeDocument/2006/math">
                    <m:r>
                      <a:rPr lang="en-GB" sz="2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tr-TR"/>
                  <a:t> ne kadar büyükse hastalar o kadar hızlı iyileşir</a:t>
                </a:r>
              </a:p>
              <a:p>
                <a:r>
                  <a:rPr lang="tr-TR" sz="2800">
                    <a:solidFill>
                      <a:schemeClr val="tx1"/>
                    </a:solidFill>
                  </a:rPr>
                  <a:t>Yani  </a:t>
                </a:r>
                <a14:m>
                  <m:oMath xmlns:m="http://schemas.openxmlformats.org/officeDocument/2006/math">
                    <m:r>
                      <a:rPr lang="en-GB" sz="2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tr-TR"/>
                  <a:t> ters zaman gün</a:t>
                </a:r>
                <a:r>
                  <a:rPr lang="tr-TR" baseline="30000"/>
                  <a:t>-1</a:t>
                </a:r>
                <a:r>
                  <a:rPr lang="tr-TR"/>
                  <a:t> birimlerinde ifade edilmelidir</a:t>
                </a:r>
              </a:p>
              <a:p>
                <a:r>
                  <a:rPr lang="tr-TR"/>
                  <a:t>10 günlük ortalama iyileşme oranı = 0,1 gün</a:t>
                </a:r>
                <a:r>
                  <a:rPr lang="tr-TR" baseline="30000"/>
                  <a:t>-1</a:t>
                </a:r>
                <a:r>
                  <a:rPr lang="tr-TR"/>
                  <a:t> =1/10 </a:t>
                </a:r>
              </a:p>
            </p:txBody>
          </p:sp>
        </mc:Choice>
        <mc:Fallback xmlns="">
          <p:sp>
            <p:nvSpPr>
              <p:cNvPr id="24" name="Content Placeholder 18">
                <a:extLst>
                  <a:ext uri="{FF2B5EF4-FFF2-40B4-BE49-F238E27FC236}">
                    <a16:creationId xmlns:a16="http://schemas.microsoft.com/office/drawing/2014/main" id="{41114D8A-28F7-41C9-A920-21F6C68918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2200" y="2505075"/>
                <a:ext cx="5183188" cy="3684588"/>
              </a:xfrm>
              <a:prstGeom prst="rect">
                <a:avLst/>
              </a:prstGeom>
              <a:blipFill>
                <a:blip r:embed="rId5"/>
                <a:stretch>
                  <a:fillRect l="-2118" t="-2815" r="-3765" b="-99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90723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Peki bu geçişleri nasıl yorumlarız?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8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C1FD7F-2F70-4506-BE4E-709AA7DB2787}"/>
              </a:ext>
            </a:extLst>
          </p:cNvPr>
          <p:cNvSpPr/>
          <p:nvPr/>
        </p:nvSpPr>
        <p:spPr>
          <a:xfrm>
            <a:off x="1277749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/>
              <a:t>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D191D0-9D24-4896-B988-6E60EC77A2EC}"/>
              </a:ext>
            </a:extLst>
          </p:cNvPr>
          <p:cNvSpPr/>
          <p:nvPr/>
        </p:nvSpPr>
        <p:spPr>
          <a:xfrm>
            <a:off x="3418747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/>
              <a:t>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0BF554-2273-45FE-9DF2-C5E3543973DA}"/>
              </a:ext>
            </a:extLst>
          </p:cNvPr>
          <p:cNvSpPr/>
          <p:nvPr/>
        </p:nvSpPr>
        <p:spPr>
          <a:xfrm>
            <a:off x="1059870" y="1865792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Enfekte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A5B719-E0FC-4AB6-B095-F1AD41150EBC}"/>
              </a:ext>
            </a:extLst>
          </p:cNvPr>
          <p:cNvSpPr/>
          <p:nvPr/>
        </p:nvSpPr>
        <p:spPr>
          <a:xfrm>
            <a:off x="3001490" y="1865791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İyileşmiş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A72C3F7-12E5-4B71-8082-CFC892B1AFB7}"/>
              </a:ext>
            </a:extLst>
          </p:cNvPr>
          <p:cNvCxnSpPr/>
          <p:nvPr/>
        </p:nvCxnSpPr>
        <p:spPr>
          <a:xfrm>
            <a:off x="1952452" y="2972549"/>
            <a:ext cx="14662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/>
              <p:nvPr/>
            </p:nvSpPr>
            <p:spPr>
              <a:xfrm>
                <a:off x="2516571" y="2694066"/>
                <a:ext cx="18094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6571" y="2694066"/>
                <a:ext cx="180947" cy="276999"/>
              </a:xfrm>
              <a:prstGeom prst="rect">
                <a:avLst/>
              </a:prstGeom>
              <a:blipFill>
                <a:blip r:embed="rId2"/>
                <a:stretch>
                  <a:fillRect l="-33333" r="-23333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4801C41-19A6-4F8D-B149-3713D2AB7099}"/>
                  </a:ext>
                </a:extLst>
              </p:cNvPr>
              <p:cNvSpPr/>
              <p:nvPr/>
            </p:nvSpPr>
            <p:spPr>
              <a:xfrm>
                <a:off x="1200664" y="4318542"/>
                <a:ext cx="1963882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𝑑𝐼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4801C41-19A6-4F8D-B149-3713D2AB70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0664" y="4318542"/>
                <a:ext cx="1963882" cy="10390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5116603-85FC-4343-85AB-0765F330D3E2}"/>
                  </a:ext>
                </a:extLst>
              </p:cNvPr>
              <p:cNvSpPr/>
              <p:nvPr/>
            </p:nvSpPr>
            <p:spPr>
              <a:xfrm>
                <a:off x="1157442" y="5357633"/>
                <a:ext cx="1963882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𝑑𝑅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5116603-85FC-4343-85AB-0765F330D3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442" y="5357633"/>
                <a:ext cx="1963882" cy="10390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Content Placeholder 18">
            <a:extLst>
              <a:ext uri="{FF2B5EF4-FFF2-40B4-BE49-F238E27FC236}">
                <a16:creationId xmlns:a16="http://schemas.microsoft.com/office/drawing/2014/main" id="{41114D8A-28F7-41C9-A920-21F6C689185D}"/>
              </a:ext>
            </a:extLst>
          </p:cNvPr>
          <p:cNvSpPr txBox="1">
            <a:spLocks/>
          </p:cNvSpPr>
          <p:nvPr/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800">
                <a:solidFill>
                  <a:schemeClr val="tx1"/>
                </a:solidFill>
              </a:rPr>
              <a:t>Enfekte olmuş 1000 kişiden oluşan bir başlangıç kohortu </a:t>
            </a:r>
          </a:p>
          <a:p>
            <a:r>
              <a:rPr lang="tr-TR" sz="2800">
                <a:solidFill>
                  <a:schemeClr val="tx1"/>
                </a:solidFill>
              </a:rPr>
              <a:t>0,1 </a:t>
            </a:r>
            <a:r>
              <a:rPr lang="tr-TR"/>
              <a:t>günlük</a:t>
            </a:r>
            <a:r>
              <a:rPr lang="tr-TR" baseline="30000"/>
              <a:t>-1  </a:t>
            </a:r>
            <a:r>
              <a:rPr lang="tr-TR"/>
              <a:t>(10 gün) iyileşme oranı</a:t>
            </a:r>
          </a:p>
          <a:p>
            <a:r>
              <a:rPr lang="tr-TR"/>
              <a:t>Enfekte olanların %50'si ne zaman iyileşecek?</a:t>
            </a:r>
          </a:p>
        </p:txBody>
      </p:sp>
    </p:spTree>
    <p:extLst>
      <p:ext uri="{BB962C8B-B14F-4D97-AF65-F5344CB8AC3E}">
        <p14:creationId xmlns:p14="http://schemas.microsoft.com/office/powerpoint/2010/main" val="4172577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Peki bu geçişleri nasıl yorumlarız?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9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C1FD7F-2F70-4506-BE4E-709AA7DB2787}"/>
              </a:ext>
            </a:extLst>
          </p:cNvPr>
          <p:cNvSpPr/>
          <p:nvPr/>
        </p:nvSpPr>
        <p:spPr>
          <a:xfrm>
            <a:off x="1277749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/>
              <a:t>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D191D0-9D24-4896-B988-6E60EC77A2EC}"/>
              </a:ext>
            </a:extLst>
          </p:cNvPr>
          <p:cNvSpPr/>
          <p:nvPr/>
        </p:nvSpPr>
        <p:spPr>
          <a:xfrm>
            <a:off x="3418747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/>
              <a:t>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0BF554-2273-45FE-9DF2-C5E3543973DA}"/>
              </a:ext>
            </a:extLst>
          </p:cNvPr>
          <p:cNvSpPr/>
          <p:nvPr/>
        </p:nvSpPr>
        <p:spPr>
          <a:xfrm>
            <a:off x="1059870" y="1865792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Enfekte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A5B719-E0FC-4AB6-B095-F1AD41150EBC}"/>
              </a:ext>
            </a:extLst>
          </p:cNvPr>
          <p:cNvSpPr/>
          <p:nvPr/>
        </p:nvSpPr>
        <p:spPr>
          <a:xfrm>
            <a:off x="3001490" y="1865791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İyileşmiş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A72C3F7-12E5-4B71-8082-CFC892B1AFB7}"/>
              </a:ext>
            </a:extLst>
          </p:cNvPr>
          <p:cNvCxnSpPr/>
          <p:nvPr/>
        </p:nvCxnSpPr>
        <p:spPr>
          <a:xfrm>
            <a:off x="1952452" y="2972549"/>
            <a:ext cx="14662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/>
              <p:nvPr/>
            </p:nvSpPr>
            <p:spPr>
              <a:xfrm>
                <a:off x="2516571" y="2694066"/>
                <a:ext cx="18094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6571" y="2694066"/>
                <a:ext cx="180947" cy="276999"/>
              </a:xfrm>
              <a:prstGeom prst="rect">
                <a:avLst/>
              </a:prstGeom>
              <a:blipFill>
                <a:blip r:embed="rId2"/>
                <a:stretch>
                  <a:fillRect l="-33333" r="-23333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4801C41-19A6-4F8D-B149-3713D2AB7099}"/>
                  </a:ext>
                </a:extLst>
              </p:cNvPr>
              <p:cNvSpPr/>
              <p:nvPr/>
            </p:nvSpPr>
            <p:spPr>
              <a:xfrm>
                <a:off x="1200664" y="4318542"/>
                <a:ext cx="1963882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𝑑𝐼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4801C41-19A6-4F8D-B149-3713D2AB70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0664" y="4318542"/>
                <a:ext cx="1963882" cy="10390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5116603-85FC-4343-85AB-0765F330D3E2}"/>
                  </a:ext>
                </a:extLst>
              </p:cNvPr>
              <p:cNvSpPr/>
              <p:nvPr/>
            </p:nvSpPr>
            <p:spPr>
              <a:xfrm>
                <a:off x="1157442" y="5357633"/>
                <a:ext cx="1963882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𝑑𝑅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5116603-85FC-4343-85AB-0765F330D3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442" y="5357633"/>
                <a:ext cx="1963882" cy="10390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Content Placeholder 18">
            <a:extLst>
              <a:ext uri="{FF2B5EF4-FFF2-40B4-BE49-F238E27FC236}">
                <a16:creationId xmlns:a16="http://schemas.microsoft.com/office/drawing/2014/main" id="{41114D8A-28F7-41C9-A920-21F6C689185D}"/>
              </a:ext>
            </a:extLst>
          </p:cNvPr>
          <p:cNvSpPr txBox="1">
            <a:spLocks/>
          </p:cNvSpPr>
          <p:nvPr/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800">
                <a:solidFill>
                  <a:schemeClr val="tx1"/>
                </a:solidFill>
              </a:rPr>
              <a:t>Enfekte olmuş 1000 kişiden oluşan bir başlangıç kohortu </a:t>
            </a:r>
          </a:p>
          <a:p>
            <a:r>
              <a:rPr lang="tr-TR" sz="2800">
                <a:solidFill>
                  <a:schemeClr val="tx1"/>
                </a:solidFill>
              </a:rPr>
              <a:t>0,1 </a:t>
            </a:r>
            <a:r>
              <a:rPr lang="tr-TR"/>
              <a:t>günlük</a:t>
            </a:r>
            <a:r>
              <a:rPr lang="tr-TR" baseline="30000"/>
              <a:t>-1  </a:t>
            </a:r>
            <a:r>
              <a:rPr lang="tr-TR"/>
              <a:t>(10 gün) iyileşme oranı</a:t>
            </a:r>
          </a:p>
          <a:p>
            <a:r>
              <a:rPr lang="tr-TR"/>
              <a:t>Enfekte olanların %50'si ne zaman iyileşecek?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03B53EF6-8258-4DC6-8691-4ACF62D5A2A9}"/>
                  </a:ext>
                </a:extLst>
              </p:cNvPr>
              <p:cNvSpPr/>
              <p:nvPr/>
            </p:nvSpPr>
            <p:spPr>
              <a:xfrm>
                <a:off x="3418746" y="4318541"/>
                <a:ext cx="3292771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𝛾</m:t>
                          </m:r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03B53EF6-8258-4DC6-8691-4ACF62D5A2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8746" y="4318541"/>
                <a:ext cx="3292771" cy="103909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74BA530-B03B-4DCB-883C-157E3605F1F6}"/>
                  </a:ext>
                </a:extLst>
              </p:cNvPr>
              <p:cNvSpPr/>
              <p:nvPr/>
            </p:nvSpPr>
            <p:spPr>
              <a:xfrm>
                <a:off x="3418745" y="5393047"/>
                <a:ext cx="3292771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(1−</m:t>
                          </m:r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𝛾</m:t>
                          </m:r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74BA530-B03B-4DCB-883C-157E3605F1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8745" y="5393047"/>
                <a:ext cx="3292771" cy="103909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rrow: Right 2">
            <a:extLst>
              <a:ext uri="{FF2B5EF4-FFF2-40B4-BE49-F238E27FC236}">
                <a16:creationId xmlns:a16="http://schemas.microsoft.com/office/drawing/2014/main" id="{63C0D1DD-403F-45FC-B4A3-88D8B927B15E}"/>
              </a:ext>
            </a:extLst>
          </p:cNvPr>
          <p:cNvSpPr/>
          <p:nvPr/>
        </p:nvSpPr>
        <p:spPr>
          <a:xfrm>
            <a:off x="3387623" y="4786016"/>
            <a:ext cx="674703" cy="286842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BBD9762D-3E56-45B3-B4CF-0DBDB6CD73C3}"/>
              </a:ext>
            </a:extLst>
          </p:cNvPr>
          <p:cNvSpPr/>
          <p:nvPr/>
        </p:nvSpPr>
        <p:spPr>
          <a:xfrm>
            <a:off x="3081395" y="5801081"/>
            <a:ext cx="674703" cy="286842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4FB83BB-BECF-4D4F-91F4-7AB08BB8F9FE}"/>
              </a:ext>
            </a:extLst>
          </p:cNvPr>
          <p:cNvSpPr/>
          <p:nvPr/>
        </p:nvSpPr>
        <p:spPr>
          <a:xfrm>
            <a:off x="4452570" y="3735354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Çözüm</a:t>
            </a:r>
          </a:p>
        </p:txBody>
      </p:sp>
    </p:spTree>
    <p:extLst>
      <p:ext uri="{BB962C8B-B14F-4D97-AF65-F5344CB8AC3E}">
        <p14:creationId xmlns:p14="http://schemas.microsoft.com/office/powerpoint/2010/main" val="39896790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7BD5752D5F7C4FAACD4559FDAC736C" ma:contentTypeVersion="16" ma:contentTypeDescription="Create a new document." ma:contentTypeScope="" ma:versionID="9764dbbe2ebacb500333330cf2b6bfb5">
  <xsd:schema xmlns:xsd="http://www.w3.org/2001/XMLSchema" xmlns:xs="http://www.w3.org/2001/XMLSchema" xmlns:p="http://schemas.microsoft.com/office/2006/metadata/properties" xmlns:ns2="c5693e7f-e507-4160-8971-de252951fe91" xmlns:ns3="5cfa4bed-02a3-452f-86f6-721e47cffe55" xmlns:ns4="33fc9297-1dc9-4d84-ab5d-dd00c9b88de2" targetNamespace="http://schemas.microsoft.com/office/2006/metadata/properties" ma:root="true" ma:fieldsID="72788ef272ac044744945db3bda95ffd" ns2:_="" ns3:_="" ns4:_="">
    <xsd:import namespace="c5693e7f-e507-4160-8971-de252951fe91"/>
    <xsd:import namespace="5cfa4bed-02a3-452f-86f6-721e47cffe55"/>
    <xsd:import namespace="33fc9297-1dc9-4d84-ab5d-dd00c9b88de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693e7f-e507-4160-8971-de252951fe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a4eac88-8ae6-4a96-90c7-97bc93c844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fa4bed-02a3-452f-86f6-721e47cffe5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fc9297-1dc9-4d84-ab5d-dd00c9b88de2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cfe9d342-bd6d-46cf-b422-97d9dfea275a}" ma:internalName="TaxCatchAll" ma:showField="CatchAllData" ma:web="33fc9297-1dc9-4d84-ab5d-dd00c9b88de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5693e7f-e507-4160-8971-de252951fe91">
      <Terms xmlns="http://schemas.microsoft.com/office/infopath/2007/PartnerControls"/>
    </lcf76f155ced4ddcb4097134ff3c332f>
    <TaxCatchAll xmlns="33fc9297-1dc9-4d84-ab5d-dd00c9b88de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82FE8EE-3AEF-4D99-8E98-11127F9F6A87}"/>
</file>

<file path=customXml/itemProps2.xml><?xml version="1.0" encoding="utf-8"?>
<ds:datastoreItem xmlns:ds="http://schemas.openxmlformats.org/officeDocument/2006/customXml" ds:itemID="{80B0D1AE-1ECC-459A-AC52-0F6753C605A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02B0EB60-5B1C-4351-8CEB-2EEAE46DE1B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15</TotalTime>
  <Words>874</Words>
  <Application>Microsoft Office PowerPoint</Application>
  <PresentationFormat>Widescreen</PresentationFormat>
  <Paragraphs>238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Cambria Math</vt:lpstr>
      <vt:lpstr>Open Sans</vt:lpstr>
      <vt:lpstr>Office Theme</vt:lpstr>
      <vt:lpstr>2. Gün 2. Ders: Bölmeli modellerin temel kavramları</vt:lpstr>
      <vt:lpstr>Oturumun amaçları</vt:lpstr>
      <vt:lpstr>Bir hastalık modeli tasarlamak için kontrol listesi </vt:lpstr>
      <vt:lpstr>Basit bir örnek</vt:lpstr>
      <vt:lpstr>Bir kohort modeli </vt:lpstr>
      <vt:lpstr>Bir kohort modeli </vt:lpstr>
      <vt:lpstr>Bir kohort modeli </vt:lpstr>
      <vt:lpstr>Peki bu geçişleri nasıl yorumlarız?</vt:lpstr>
      <vt:lpstr>Peki bu geçişleri nasıl yorumlarız?</vt:lpstr>
      <vt:lpstr>Peki bu geçişleri nasıl yorumlarız?</vt:lpstr>
      <vt:lpstr>Peki bu geçişleri nasıl yorumlarız?</vt:lpstr>
      <vt:lpstr>Üstel dağılımın davranışı  </vt:lpstr>
      <vt:lpstr>Üstel dağılımın davranışı </vt:lpstr>
      <vt:lpstr>Rakip Tehlikeler</vt:lpstr>
      <vt:lpstr>Rakip Tehlikeler</vt:lpstr>
      <vt:lpstr>Rakip Tehlikeler</vt:lpstr>
      <vt:lpstr>Rakip Tehlikeler: CFR</vt:lpstr>
      <vt:lpstr>Rakip Tehlikeler: CFR'den μ'yi tahmin edin</vt:lpstr>
      <vt:lpstr>PowerPoint Presentation</vt:lpstr>
      <vt:lpstr>Şimdiye kadar bilmemiz gerekenler</vt:lpstr>
    </vt:vector>
  </TitlesOfParts>
  <Company>King's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Beckley, Nicholas</dc:creator>
  <cp:lastModifiedBy>AKIN, Başak</cp:lastModifiedBy>
  <cp:revision>241</cp:revision>
  <dcterms:created xsi:type="dcterms:W3CDTF">2017-02-18T12:36:35Z</dcterms:created>
  <dcterms:modified xsi:type="dcterms:W3CDTF">2023-06-09T13:45:08Z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0x010100C37BD5752D5F7C4FAACD4559FDAC736C</vt:lpwstr>
  </property>
</Properties>
</file>